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626" r:id="rId3"/>
    <p:sldId id="569" r:id="rId4"/>
    <p:sldId id="636" r:id="rId5"/>
    <p:sldId id="634" r:id="rId6"/>
    <p:sldId id="631" r:id="rId7"/>
    <p:sldId id="635" r:id="rId8"/>
    <p:sldId id="632" r:id="rId9"/>
    <p:sldId id="633" r:id="rId10"/>
    <p:sldId id="621" r:id="rId11"/>
    <p:sldId id="624" r:id="rId12"/>
    <p:sldId id="623" r:id="rId13"/>
    <p:sldId id="257" r:id="rId14"/>
    <p:sldId id="418" r:id="rId15"/>
    <p:sldId id="628" r:id="rId16"/>
    <p:sldId id="420" r:id="rId17"/>
    <p:sldId id="421" r:id="rId18"/>
    <p:sldId id="622" r:id="rId19"/>
    <p:sldId id="426" r:id="rId20"/>
    <p:sldId id="627" r:id="rId21"/>
    <p:sldId id="625" r:id="rId22"/>
    <p:sldId id="485" r:id="rId23"/>
    <p:sldId id="553"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D200"/>
    <a:srgbClr val="FFCC00"/>
    <a:srgbClr val="D6D479"/>
    <a:srgbClr val="AAABD6"/>
    <a:srgbClr val="38D4D6"/>
    <a:srgbClr val="007AFF"/>
    <a:srgbClr val="0068DA"/>
    <a:srgbClr val="AF52D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p:restoredTop sz="94646"/>
  </p:normalViewPr>
  <p:slideViewPr>
    <p:cSldViewPr snapToGrid="0">
      <p:cViewPr varScale="1">
        <p:scale>
          <a:sx n="108" d="100"/>
          <a:sy n="108" d="100"/>
        </p:scale>
        <p:origin x="5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8D99D-BC7C-2745-9376-4837583B1CEE}" type="doc">
      <dgm:prSet loTypeId="urn:microsoft.com/office/officeart/2005/8/layout/cycle3" loCatId="cycle" qsTypeId="urn:microsoft.com/office/officeart/2005/8/quickstyle/simple4" qsCatId="simple" csTypeId="urn:microsoft.com/office/officeart/2005/8/colors/colorful1#11" csCatId="colorful" phldr="1"/>
      <dgm:spPr/>
      <dgm:t>
        <a:bodyPr/>
        <a:lstStyle/>
        <a:p>
          <a:endParaRPr lang="de-DE"/>
        </a:p>
      </dgm:t>
    </dgm:pt>
    <dgm:pt modelId="{FC68CA40-1ABB-E74A-88F5-25100AB00EA8}">
      <dgm:prSet phldrT="[Text]" custT="1"/>
      <dgm:spPr>
        <a:no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de-DE" sz="1200" b="1" dirty="0"/>
        </a:p>
        <a:p>
          <a:pPr marL="0" marR="0" indent="0" algn="ctr" defTabSz="914400" eaLnBrk="1" fontAlgn="auto" latinLnBrk="0" hangingPunct="1">
            <a:lnSpc>
              <a:spcPct val="100000"/>
            </a:lnSpc>
            <a:spcBef>
              <a:spcPts val="0"/>
            </a:spcBef>
            <a:spcAft>
              <a:spcPts val="0"/>
            </a:spcAft>
            <a:buClrTx/>
            <a:buSzTx/>
            <a:buFontTx/>
            <a:buNone/>
            <a:tabLst/>
            <a:defRPr/>
          </a:pPr>
          <a:r>
            <a:rPr lang="de-DE" sz="1600" b="1" dirty="0">
              <a:solidFill>
                <a:srgbClr val="C00000"/>
              </a:solidFill>
              <a:latin typeface="Comic Sans MS" panose="030F0902030302020204" pitchFamily="66" charset="0"/>
            </a:rPr>
            <a:t>Welche Pfade und </a:t>
          </a:r>
          <a:br>
            <a:rPr lang="de-DE" sz="1600" b="1" dirty="0">
              <a:solidFill>
                <a:srgbClr val="C00000"/>
              </a:solidFill>
              <a:latin typeface="Comic Sans MS" panose="030F0902030302020204" pitchFamily="66" charset="0"/>
            </a:rPr>
          </a:br>
          <a:r>
            <a:rPr lang="de-DE" sz="1600" b="1" dirty="0">
              <a:solidFill>
                <a:srgbClr val="C00000"/>
              </a:solidFill>
              <a:latin typeface="Comic Sans MS" panose="030F0902030302020204" pitchFamily="66" charset="0"/>
            </a:rPr>
            <a:t>konkreten Projekte verfolgen wir?</a:t>
          </a:r>
        </a:p>
        <a:p>
          <a:pPr algn="ctr" defTabSz="488950">
            <a:lnSpc>
              <a:spcPct val="90000"/>
            </a:lnSpc>
            <a:spcBef>
              <a:spcPct val="0"/>
            </a:spcBef>
            <a:spcAft>
              <a:spcPct val="35000"/>
            </a:spcAft>
          </a:pPr>
          <a:endParaRPr lang="de-DE" sz="1100" b="1" dirty="0"/>
        </a:p>
      </dgm:t>
    </dgm:pt>
    <dgm:pt modelId="{4F2CFE2D-177E-A24B-8D10-B8D9DBCCB0F4}" type="parTrans" cxnId="{07BFEC3E-604F-EC47-B318-99C273CE74FE}">
      <dgm:prSet/>
      <dgm:spPr/>
      <dgm:t>
        <a:bodyPr/>
        <a:lstStyle/>
        <a:p>
          <a:pPr algn="ctr"/>
          <a:endParaRPr lang="de-DE" sz="1100" b="1"/>
        </a:p>
      </dgm:t>
    </dgm:pt>
    <dgm:pt modelId="{50B0934E-BF53-2845-B848-0D1D95548941}" type="sibTrans" cxnId="{07BFEC3E-604F-EC47-B318-99C273CE74FE}">
      <dgm:prSet/>
      <dgm:spPr/>
      <dgm:t>
        <a:bodyPr/>
        <a:lstStyle/>
        <a:p>
          <a:pPr algn="ctr"/>
          <a:endParaRPr lang="de-DE" sz="1200" b="1"/>
        </a:p>
      </dgm:t>
    </dgm:pt>
    <dgm:pt modelId="{B2FCB2B0-0868-3546-BAB4-9A190E541ACD}">
      <dgm:prSet custT="1"/>
      <dgm:spPr>
        <a:noFill/>
      </dgm:spPr>
      <dgm:t>
        <a:bodyPr/>
        <a:lstStyle/>
        <a:p>
          <a:pPr algn="ctr">
            <a:lnSpc>
              <a:spcPct val="100000"/>
            </a:lnSpc>
          </a:pPr>
          <a:r>
            <a:rPr lang="de-DE" sz="1600" b="1" dirty="0">
              <a:solidFill>
                <a:srgbClr val="C00000"/>
              </a:solidFill>
              <a:latin typeface="Comic Sans MS" panose="030F0902030302020204" pitchFamily="66" charset="0"/>
            </a:rPr>
            <a:t>Wie können wir nachhaltige Lösungen entwickeln und umsetzen?</a:t>
          </a:r>
        </a:p>
      </dgm:t>
    </dgm:pt>
    <dgm:pt modelId="{8BE6387C-7922-974B-8829-FE1339D5AB60}" type="parTrans" cxnId="{904458EB-91AD-654E-8A05-D8D84D0FA7B6}">
      <dgm:prSet/>
      <dgm:spPr/>
      <dgm:t>
        <a:bodyPr/>
        <a:lstStyle/>
        <a:p>
          <a:pPr algn="ctr"/>
          <a:endParaRPr lang="de-DE" sz="1100" b="1"/>
        </a:p>
      </dgm:t>
    </dgm:pt>
    <dgm:pt modelId="{4BED5145-294E-4149-BBEE-17BAF13CAFEF}" type="sibTrans" cxnId="{904458EB-91AD-654E-8A05-D8D84D0FA7B6}">
      <dgm:prSet/>
      <dgm:spPr/>
      <dgm:t>
        <a:bodyPr/>
        <a:lstStyle/>
        <a:p>
          <a:pPr algn="ctr"/>
          <a:endParaRPr lang="de-DE" sz="1200" b="1"/>
        </a:p>
      </dgm:t>
    </dgm:pt>
    <dgm:pt modelId="{CB7B5611-56DF-4C4A-9C3A-80523621FCDB}">
      <dgm:prSet custT="1"/>
      <dgm:spPr>
        <a:noFill/>
      </dgm:spPr>
      <dgm:t>
        <a:bodyPr/>
        <a:lstStyle/>
        <a:p>
          <a:pPr algn="ctr">
            <a:lnSpc>
              <a:spcPct val="90000"/>
            </a:lnSpc>
          </a:pPr>
          <a:endParaRPr lang="de-DE" sz="1200" b="1" dirty="0"/>
        </a:p>
        <a:p>
          <a:pPr algn="ctr">
            <a:lnSpc>
              <a:spcPct val="100000"/>
            </a:lnSpc>
          </a:pPr>
          <a:r>
            <a:rPr lang="de-DE" sz="1600" b="1" dirty="0">
              <a:solidFill>
                <a:srgbClr val="C00000"/>
              </a:solidFill>
              <a:latin typeface="Comic Sans MS" panose="030F0902030302020204" pitchFamily="66" charset="0"/>
            </a:rPr>
            <a:t>Worin bestehen die Entwicklungsherausforderungen?</a:t>
          </a:r>
        </a:p>
        <a:p>
          <a:pPr algn="ctr">
            <a:lnSpc>
              <a:spcPct val="90000"/>
            </a:lnSpc>
          </a:pPr>
          <a:endParaRPr lang="de-DE" sz="1100" b="1" dirty="0"/>
        </a:p>
      </dgm:t>
    </dgm:pt>
    <dgm:pt modelId="{F9A866B7-A2C1-F442-A273-E1984C575F87}" type="parTrans" cxnId="{09B9D108-B1EC-264E-90AA-0D8F4B405447}">
      <dgm:prSet/>
      <dgm:spPr/>
      <dgm:t>
        <a:bodyPr/>
        <a:lstStyle/>
        <a:p>
          <a:pPr algn="ctr"/>
          <a:endParaRPr lang="de-DE" sz="1100" b="1"/>
        </a:p>
      </dgm:t>
    </dgm:pt>
    <dgm:pt modelId="{03D3DE72-6D96-A142-9AFC-FF43485975D6}" type="sibTrans" cxnId="{09B9D108-B1EC-264E-90AA-0D8F4B405447}">
      <dgm:prSet/>
      <dgm:spPr/>
      <dgm:t>
        <a:bodyPr/>
        <a:lstStyle/>
        <a:p>
          <a:pPr algn="ctr"/>
          <a:endParaRPr lang="de-DE" sz="1200" b="1"/>
        </a:p>
      </dgm:t>
    </dgm:pt>
    <dgm:pt modelId="{DBE8F7C4-9DA0-F441-A553-B3A5DB7F9B8D}">
      <dgm:prSet custT="1"/>
      <dgm:spPr>
        <a:noFill/>
      </dgm:spPr>
      <dgm:t>
        <a:bodyPr/>
        <a:lstStyle/>
        <a:p>
          <a:pPr algn="ctr">
            <a:lnSpc>
              <a:spcPct val="100000"/>
            </a:lnSpc>
          </a:pPr>
          <a:r>
            <a:rPr lang="de-DE" sz="1400" b="1" dirty="0">
              <a:solidFill>
                <a:srgbClr val="0067F4"/>
              </a:solidFill>
              <a:latin typeface="Comic Sans MS" panose="030F0902030302020204" pitchFamily="66" charset="0"/>
            </a:rPr>
            <a:t>In welcher Situation, welchem Zustand befinden wir uns?</a:t>
          </a:r>
          <a:br>
            <a:rPr lang="de-DE" sz="1600" b="1" dirty="0">
              <a:solidFill>
                <a:srgbClr val="0067F4"/>
              </a:solidFill>
            </a:rPr>
          </a:br>
          <a:endParaRPr lang="de-DE" sz="1600" b="1" dirty="0">
            <a:solidFill>
              <a:srgbClr val="0067F4"/>
            </a:solidFill>
          </a:endParaRPr>
        </a:p>
      </dgm:t>
    </dgm:pt>
    <dgm:pt modelId="{4FA63A55-49D8-7748-80AB-3E1230CB74D0}" type="parTrans" cxnId="{6E622A93-FBE9-B24E-91A6-EBCA4243B04A}">
      <dgm:prSet/>
      <dgm:spPr/>
      <dgm:t>
        <a:bodyPr/>
        <a:lstStyle/>
        <a:p>
          <a:pPr algn="ctr"/>
          <a:endParaRPr lang="de-DE" sz="1100" b="1"/>
        </a:p>
      </dgm:t>
    </dgm:pt>
    <dgm:pt modelId="{6357B177-D5CF-DC47-8C8E-F5CED5AA2465}" type="sibTrans" cxnId="{6E622A93-FBE9-B24E-91A6-EBCA4243B04A}">
      <dgm:prSet/>
      <dgm:spPr/>
      <dgm:t>
        <a:bodyPr/>
        <a:lstStyle/>
        <a:p>
          <a:pPr algn="ctr"/>
          <a:endParaRPr lang="de-DE" sz="1200" b="1"/>
        </a:p>
      </dgm:t>
    </dgm:pt>
    <dgm:pt modelId="{F93E3F0B-2876-CF4E-BB2A-B81197DBF90B}">
      <dgm:prSet custT="1"/>
      <dgm:spPr>
        <a:noFill/>
      </dgm:spPr>
      <dgm:t>
        <a:bodyPr/>
        <a:lstStyle/>
        <a:p>
          <a:pPr algn="ctr">
            <a:lnSpc>
              <a:spcPct val="100000"/>
            </a:lnSpc>
          </a:pPr>
          <a:r>
            <a:rPr lang="de-DE" sz="1400" b="1" dirty="0">
              <a:solidFill>
                <a:srgbClr val="0067F4"/>
              </a:solidFill>
              <a:latin typeface="Comic Sans MS" panose="030F0902030302020204" pitchFamily="66" charset="0"/>
            </a:rPr>
            <a:t>Wie sind wir</a:t>
          </a:r>
        </a:p>
        <a:p>
          <a:pPr algn="ctr">
            <a:lnSpc>
              <a:spcPct val="100000"/>
            </a:lnSpc>
          </a:pPr>
          <a:r>
            <a:rPr lang="de-DE" sz="1400" b="1" dirty="0">
              <a:solidFill>
                <a:srgbClr val="0067F4"/>
              </a:solidFill>
              <a:latin typeface="Comic Sans MS" panose="030F0902030302020204" pitchFamily="66" charset="0"/>
            </a:rPr>
            <a:t>dahin gekommen?</a:t>
          </a:r>
        </a:p>
      </dgm:t>
    </dgm:pt>
    <dgm:pt modelId="{6C57A4D6-14CC-394D-A579-BB923DBBE9F2}" type="parTrans" cxnId="{038AC923-5738-394B-81BD-C6C7218C4ABC}">
      <dgm:prSet/>
      <dgm:spPr/>
      <dgm:t>
        <a:bodyPr/>
        <a:lstStyle/>
        <a:p>
          <a:pPr algn="ctr"/>
          <a:endParaRPr lang="de-DE" sz="1100" b="1"/>
        </a:p>
      </dgm:t>
    </dgm:pt>
    <dgm:pt modelId="{8844F3D0-FB0F-9443-93BB-16A7BE9608D5}" type="sibTrans" cxnId="{038AC923-5738-394B-81BD-C6C7218C4ABC}">
      <dgm:prSet/>
      <dgm:spPr/>
      <dgm:t>
        <a:bodyPr/>
        <a:lstStyle/>
        <a:p>
          <a:pPr algn="ctr"/>
          <a:endParaRPr lang="de-DE" sz="1200" b="1"/>
        </a:p>
      </dgm:t>
    </dgm:pt>
    <dgm:pt modelId="{A32F791D-6651-8D4E-ACEC-1C08BCD528E0}" type="pres">
      <dgm:prSet presAssocID="{C338D99D-BC7C-2745-9376-4837583B1CEE}" presName="Name0" presStyleCnt="0">
        <dgm:presLayoutVars>
          <dgm:dir/>
          <dgm:resizeHandles val="exact"/>
        </dgm:presLayoutVars>
      </dgm:prSet>
      <dgm:spPr/>
    </dgm:pt>
    <dgm:pt modelId="{9DDD0F3F-DD32-D342-AA26-17FDE0229A01}" type="pres">
      <dgm:prSet presAssocID="{C338D99D-BC7C-2745-9376-4837583B1CEE}" presName="cycle" presStyleCnt="0"/>
      <dgm:spPr/>
    </dgm:pt>
    <dgm:pt modelId="{E144C4F9-CE55-8547-A132-0259AE187870}" type="pres">
      <dgm:prSet presAssocID="{DBE8F7C4-9DA0-F441-A553-B3A5DB7F9B8D}" presName="nodeFirstNode" presStyleLbl="node1" presStyleIdx="0" presStyleCnt="5" custScaleX="107738" custScaleY="114666">
        <dgm:presLayoutVars>
          <dgm:bulletEnabled val="1"/>
        </dgm:presLayoutVars>
      </dgm:prSet>
      <dgm:spPr/>
    </dgm:pt>
    <dgm:pt modelId="{DB2DE9D2-A9C5-6B49-927B-5043DABABA60}" type="pres">
      <dgm:prSet presAssocID="{6357B177-D5CF-DC47-8C8E-F5CED5AA2465}" presName="sibTransFirstNode" presStyleLbl="bgShp" presStyleIdx="0" presStyleCnt="1" custLinFactNeighborX="-8219" custLinFactNeighborY="-261"/>
      <dgm:spPr/>
    </dgm:pt>
    <dgm:pt modelId="{DEC70200-4845-C146-BD68-3C3712EE924C}" type="pres">
      <dgm:prSet presAssocID="{F93E3F0B-2876-CF4E-BB2A-B81197DBF90B}" presName="nodeFollowingNodes" presStyleLbl="node1" presStyleIdx="1" presStyleCnt="5" custScaleX="131688">
        <dgm:presLayoutVars>
          <dgm:bulletEnabled val="1"/>
        </dgm:presLayoutVars>
      </dgm:prSet>
      <dgm:spPr/>
    </dgm:pt>
    <dgm:pt modelId="{2CEA231D-0D0F-0649-B32D-178761E5CC4A}" type="pres">
      <dgm:prSet presAssocID="{CB7B5611-56DF-4C4A-9C3A-80523621FCDB}" presName="nodeFollowingNodes" presStyleLbl="node1" presStyleIdx="2" presStyleCnt="5" custScaleX="181015" custRadScaleRad="95741" custRadScaleInc="-56527">
        <dgm:presLayoutVars>
          <dgm:bulletEnabled val="1"/>
        </dgm:presLayoutVars>
      </dgm:prSet>
      <dgm:spPr/>
    </dgm:pt>
    <dgm:pt modelId="{619C58BE-0DF0-C047-B351-C369BB6A4DAF}" type="pres">
      <dgm:prSet presAssocID="{B2FCB2B0-0868-3546-BAB4-9A190E541ACD}" presName="nodeFollowingNodes" presStyleLbl="node1" presStyleIdx="3" presStyleCnt="5" custScaleX="113241" custRadScaleRad="120753" custRadScaleInc="50009">
        <dgm:presLayoutVars>
          <dgm:bulletEnabled val="1"/>
        </dgm:presLayoutVars>
      </dgm:prSet>
      <dgm:spPr/>
    </dgm:pt>
    <dgm:pt modelId="{81178009-ADC9-7143-B31E-F33FC1BF5E60}" type="pres">
      <dgm:prSet presAssocID="{FC68CA40-1ABB-E74A-88F5-25100AB00EA8}" presName="nodeFollowingNodes" presStyleLbl="node1" presStyleIdx="4" presStyleCnt="5" custRadScaleRad="114370" custRadScaleInc="12654">
        <dgm:presLayoutVars>
          <dgm:bulletEnabled val="1"/>
        </dgm:presLayoutVars>
      </dgm:prSet>
      <dgm:spPr/>
    </dgm:pt>
  </dgm:ptLst>
  <dgm:cxnLst>
    <dgm:cxn modelId="{09B9D108-B1EC-264E-90AA-0D8F4B405447}" srcId="{C338D99D-BC7C-2745-9376-4837583B1CEE}" destId="{CB7B5611-56DF-4C4A-9C3A-80523621FCDB}" srcOrd="2" destOrd="0" parTransId="{F9A866B7-A2C1-F442-A273-E1984C575F87}" sibTransId="{03D3DE72-6D96-A142-9AFC-FF43485975D6}"/>
    <dgm:cxn modelId="{E8D2060B-989C-B54C-8F9A-12DAB4A4C09A}" type="presOf" srcId="{FC68CA40-1ABB-E74A-88F5-25100AB00EA8}" destId="{81178009-ADC9-7143-B31E-F33FC1BF5E60}" srcOrd="0" destOrd="0" presId="urn:microsoft.com/office/officeart/2005/8/layout/cycle3"/>
    <dgm:cxn modelId="{038AC923-5738-394B-81BD-C6C7218C4ABC}" srcId="{C338D99D-BC7C-2745-9376-4837583B1CEE}" destId="{F93E3F0B-2876-CF4E-BB2A-B81197DBF90B}" srcOrd="1" destOrd="0" parTransId="{6C57A4D6-14CC-394D-A579-BB923DBBE9F2}" sibTransId="{8844F3D0-FB0F-9443-93BB-16A7BE9608D5}"/>
    <dgm:cxn modelId="{07BFEC3E-604F-EC47-B318-99C273CE74FE}" srcId="{C338D99D-BC7C-2745-9376-4837583B1CEE}" destId="{FC68CA40-1ABB-E74A-88F5-25100AB00EA8}" srcOrd="4" destOrd="0" parTransId="{4F2CFE2D-177E-A24B-8D10-B8D9DBCCB0F4}" sibTransId="{50B0934E-BF53-2845-B848-0D1D95548941}"/>
    <dgm:cxn modelId="{046D5D48-E663-A344-A47F-2729007AEE86}" type="presOf" srcId="{C338D99D-BC7C-2745-9376-4837583B1CEE}" destId="{A32F791D-6651-8D4E-ACEC-1C08BCD528E0}" srcOrd="0" destOrd="0" presId="urn:microsoft.com/office/officeart/2005/8/layout/cycle3"/>
    <dgm:cxn modelId="{143AF05F-D176-924D-A4FF-979588597C69}" type="presOf" srcId="{CB7B5611-56DF-4C4A-9C3A-80523621FCDB}" destId="{2CEA231D-0D0F-0649-B32D-178761E5CC4A}" srcOrd="0" destOrd="0" presId="urn:microsoft.com/office/officeart/2005/8/layout/cycle3"/>
    <dgm:cxn modelId="{DA041B91-E2E4-454B-981A-9647EB3396EE}" type="presOf" srcId="{6357B177-D5CF-DC47-8C8E-F5CED5AA2465}" destId="{DB2DE9D2-A9C5-6B49-927B-5043DABABA60}" srcOrd="0" destOrd="0" presId="urn:microsoft.com/office/officeart/2005/8/layout/cycle3"/>
    <dgm:cxn modelId="{6E622A93-FBE9-B24E-91A6-EBCA4243B04A}" srcId="{C338D99D-BC7C-2745-9376-4837583B1CEE}" destId="{DBE8F7C4-9DA0-F441-A553-B3A5DB7F9B8D}" srcOrd="0" destOrd="0" parTransId="{4FA63A55-49D8-7748-80AB-3E1230CB74D0}" sibTransId="{6357B177-D5CF-DC47-8C8E-F5CED5AA2465}"/>
    <dgm:cxn modelId="{89282CB0-66A8-AC4F-B710-3FEF3627C905}" type="presOf" srcId="{F93E3F0B-2876-CF4E-BB2A-B81197DBF90B}" destId="{DEC70200-4845-C146-BD68-3C3712EE924C}" srcOrd="0" destOrd="0" presId="urn:microsoft.com/office/officeart/2005/8/layout/cycle3"/>
    <dgm:cxn modelId="{10B5C8B7-371B-0849-8D19-BB90702BF68E}" type="presOf" srcId="{B2FCB2B0-0868-3546-BAB4-9A190E541ACD}" destId="{619C58BE-0DF0-C047-B351-C369BB6A4DAF}" srcOrd="0" destOrd="0" presId="urn:microsoft.com/office/officeart/2005/8/layout/cycle3"/>
    <dgm:cxn modelId="{B28B7AE2-C144-3A4F-9EE1-C211165DED95}" type="presOf" srcId="{DBE8F7C4-9DA0-F441-A553-B3A5DB7F9B8D}" destId="{E144C4F9-CE55-8547-A132-0259AE187870}" srcOrd="0" destOrd="0" presId="urn:microsoft.com/office/officeart/2005/8/layout/cycle3"/>
    <dgm:cxn modelId="{904458EB-91AD-654E-8A05-D8D84D0FA7B6}" srcId="{C338D99D-BC7C-2745-9376-4837583B1CEE}" destId="{B2FCB2B0-0868-3546-BAB4-9A190E541ACD}" srcOrd="3" destOrd="0" parTransId="{8BE6387C-7922-974B-8829-FE1339D5AB60}" sibTransId="{4BED5145-294E-4149-BBEE-17BAF13CAFEF}"/>
    <dgm:cxn modelId="{ECBDADBC-83D8-AB40-81FA-986642258628}" type="presParOf" srcId="{A32F791D-6651-8D4E-ACEC-1C08BCD528E0}" destId="{9DDD0F3F-DD32-D342-AA26-17FDE0229A01}" srcOrd="0" destOrd="0" presId="urn:microsoft.com/office/officeart/2005/8/layout/cycle3"/>
    <dgm:cxn modelId="{7C53F636-E092-A847-B7DA-907817947DC2}" type="presParOf" srcId="{9DDD0F3F-DD32-D342-AA26-17FDE0229A01}" destId="{E144C4F9-CE55-8547-A132-0259AE187870}" srcOrd="0" destOrd="0" presId="urn:microsoft.com/office/officeart/2005/8/layout/cycle3"/>
    <dgm:cxn modelId="{4CD66E27-721A-5640-AD22-18510BC02E7F}" type="presParOf" srcId="{9DDD0F3F-DD32-D342-AA26-17FDE0229A01}" destId="{DB2DE9D2-A9C5-6B49-927B-5043DABABA60}" srcOrd="1" destOrd="0" presId="urn:microsoft.com/office/officeart/2005/8/layout/cycle3"/>
    <dgm:cxn modelId="{DC194DFC-8020-104F-BDD4-46596CE5BA36}" type="presParOf" srcId="{9DDD0F3F-DD32-D342-AA26-17FDE0229A01}" destId="{DEC70200-4845-C146-BD68-3C3712EE924C}" srcOrd="2" destOrd="0" presId="urn:microsoft.com/office/officeart/2005/8/layout/cycle3"/>
    <dgm:cxn modelId="{A769C209-5885-194F-B8BB-4D95540FBCA7}" type="presParOf" srcId="{9DDD0F3F-DD32-D342-AA26-17FDE0229A01}" destId="{2CEA231D-0D0F-0649-B32D-178761E5CC4A}" srcOrd="3" destOrd="0" presId="urn:microsoft.com/office/officeart/2005/8/layout/cycle3"/>
    <dgm:cxn modelId="{A306666A-1EC7-DA4D-BCC9-7B3C20078BBF}" type="presParOf" srcId="{9DDD0F3F-DD32-D342-AA26-17FDE0229A01}" destId="{619C58BE-0DF0-C047-B351-C369BB6A4DAF}" srcOrd="4" destOrd="0" presId="urn:microsoft.com/office/officeart/2005/8/layout/cycle3"/>
    <dgm:cxn modelId="{668C1B24-1B01-BB4A-B2DE-4E68D40AF046}" type="presParOf" srcId="{9DDD0F3F-DD32-D342-AA26-17FDE0229A01}" destId="{81178009-ADC9-7143-B31E-F33FC1BF5E60}"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443876-BB1D-F441-83CB-60911006C7E2}" type="doc">
      <dgm:prSet loTypeId="urn:microsoft.com/office/officeart/2005/8/layout/cycle4" loCatId="" qsTypeId="urn:microsoft.com/office/officeart/2005/8/quickstyle/simple3" qsCatId="simple" csTypeId="urn:microsoft.com/office/officeart/2005/8/colors/colorful5" csCatId="colorful" phldr="1"/>
      <dgm:spPr/>
      <dgm:t>
        <a:bodyPr/>
        <a:lstStyle/>
        <a:p>
          <a:endParaRPr lang="de-DE"/>
        </a:p>
      </dgm:t>
    </dgm:pt>
    <dgm:pt modelId="{B740E698-4EC3-BD40-BBCA-5B93ED6D07FB}">
      <dgm:prSet phldrT="[Text]"/>
      <dgm:spPr/>
      <dgm:t>
        <a:bodyPr/>
        <a:lstStyle/>
        <a:p>
          <a:r>
            <a:rPr lang="de-DE"/>
            <a:t>Gemeinsame Entwicklung innerhalb definierter Grenzen</a:t>
          </a:r>
        </a:p>
      </dgm:t>
    </dgm:pt>
    <dgm:pt modelId="{70CD1616-3598-DA4E-8064-FB6437C49E43}" type="parTrans" cxnId="{58C712CE-6093-FF47-8285-6C7816DA8CFB}">
      <dgm:prSet/>
      <dgm:spPr/>
      <dgm:t>
        <a:bodyPr/>
        <a:lstStyle/>
        <a:p>
          <a:endParaRPr lang="de-DE"/>
        </a:p>
      </dgm:t>
    </dgm:pt>
    <dgm:pt modelId="{C5E9E123-8557-4342-8BBF-721D93083DEF}" type="sibTrans" cxnId="{58C712CE-6093-FF47-8285-6C7816DA8CFB}">
      <dgm:prSet/>
      <dgm:spPr/>
      <dgm:t>
        <a:bodyPr/>
        <a:lstStyle/>
        <a:p>
          <a:endParaRPr lang="de-DE"/>
        </a:p>
      </dgm:t>
    </dgm:pt>
    <dgm:pt modelId="{BB12C943-7AAB-884E-9A1E-1768CEA8E21D}">
      <dgm:prSet phldrT="[Text]"/>
      <dgm:spPr/>
      <dgm:t>
        <a:bodyPr/>
        <a:lstStyle/>
        <a:p>
          <a:r>
            <a:rPr lang="de-DE"/>
            <a:t>Kreative Kooperation und produktiver Wettstreit</a:t>
          </a:r>
        </a:p>
      </dgm:t>
    </dgm:pt>
    <dgm:pt modelId="{9EABD51B-C9CA-5347-B799-13EEC2F80E23}" type="parTrans" cxnId="{642CAEB0-A59D-F644-ABF8-C4D12E8CDB83}">
      <dgm:prSet/>
      <dgm:spPr/>
      <dgm:t>
        <a:bodyPr/>
        <a:lstStyle/>
        <a:p>
          <a:endParaRPr lang="de-DE"/>
        </a:p>
      </dgm:t>
    </dgm:pt>
    <dgm:pt modelId="{1C1AE14B-EB0E-CB47-905C-E4ACBCCC2100}" type="sibTrans" cxnId="{642CAEB0-A59D-F644-ABF8-C4D12E8CDB83}">
      <dgm:prSet/>
      <dgm:spPr/>
      <dgm:t>
        <a:bodyPr/>
        <a:lstStyle/>
        <a:p>
          <a:endParaRPr lang="de-DE"/>
        </a:p>
      </dgm:t>
    </dgm:pt>
    <dgm:pt modelId="{C30D9BE0-3DBF-3A4E-AD0E-67C19045F3A0}">
      <dgm:prSet phldrT="[Text]"/>
      <dgm:spPr/>
      <dgm:t>
        <a:bodyPr/>
        <a:lstStyle/>
        <a:p>
          <a:r>
            <a:rPr lang="de-DE"/>
            <a:t>Gegenseitiger Respekt und balancierte Gleichwertigkeit</a:t>
          </a:r>
        </a:p>
      </dgm:t>
    </dgm:pt>
    <dgm:pt modelId="{85CF4778-3E22-E546-B350-B0C7D474306F}" type="parTrans" cxnId="{D96C134B-5D11-4A4A-A654-5E64898456D2}">
      <dgm:prSet/>
      <dgm:spPr/>
      <dgm:t>
        <a:bodyPr/>
        <a:lstStyle/>
        <a:p>
          <a:endParaRPr lang="de-DE"/>
        </a:p>
      </dgm:t>
    </dgm:pt>
    <dgm:pt modelId="{B1EF3882-F4D2-4749-92DE-E78F6087830E}" type="sibTrans" cxnId="{D96C134B-5D11-4A4A-A654-5E64898456D2}">
      <dgm:prSet/>
      <dgm:spPr/>
      <dgm:t>
        <a:bodyPr/>
        <a:lstStyle/>
        <a:p>
          <a:endParaRPr lang="de-DE"/>
        </a:p>
      </dgm:t>
    </dgm:pt>
    <dgm:pt modelId="{84CD009A-32D9-D14E-8FC7-D9A3912CB872}">
      <dgm:prSet phldrT="[Text]"/>
      <dgm:spPr/>
      <dgm:t>
        <a:bodyPr/>
        <a:lstStyle/>
        <a:p>
          <a:r>
            <a:rPr lang="de-DE"/>
            <a:t>Kreisläufige und ausbalancierte Formen der Entwicklung</a:t>
          </a:r>
        </a:p>
      </dgm:t>
    </dgm:pt>
    <dgm:pt modelId="{1B2BB42B-2AEA-EC4E-B1F1-001763B6C113}" type="parTrans" cxnId="{BADDC49C-01BF-5D49-A69F-F4F3E6D1617A}">
      <dgm:prSet/>
      <dgm:spPr/>
      <dgm:t>
        <a:bodyPr/>
        <a:lstStyle/>
        <a:p>
          <a:endParaRPr lang="de-DE"/>
        </a:p>
      </dgm:t>
    </dgm:pt>
    <dgm:pt modelId="{AA1FBDFA-7498-2B4E-AC86-EC39D89C8392}" type="sibTrans" cxnId="{BADDC49C-01BF-5D49-A69F-F4F3E6D1617A}">
      <dgm:prSet/>
      <dgm:spPr/>
      <dgm:t>
        <a:bodyPr/>
        <a:lstStyle/>
        <a:p>
          <a:endParaRPr lang="de-DE"/>
        </a:p>
      </dgm:t>
    </dgm:pt>
    <dgm:pt modelId="{9D5C9617-8420-8D47-A0DE-4CB80F708116}" type="pres">
      <dgm:prSet presAssocID="{2E443876-BB1D-F441-83CB-60911006C7E2}" presName="cycleMatrixDiagram" presStyleCnt="0">
        <dgm:presLayoutVars>
          <dgm:chMax val="1"/>
          <dgm:dir/>
          <dgm:animLvl val="lvl"/>
          <dgm:resizeHandles val="exact"/>
        </dgm:presLayoutVars>
      </dgm:prSet>
      <dgm:spPr/>
    </dgm:pt>
    <dgm:pt modelId="{F5A30F46-9586-C742-A581-AFEB290E5610}" type="pres">
      <dgm:prSet presAssocID="{2E443876-BB1D-F441-83CB-60911006C7E2}" presName="children" presStyleCnt="0"/>
      <dgm:spPr/>
    </dgm:pt>
    <dgm:pt modelId="{57674E76-BEB3-884E-B3A5-0A4A46F284FC}" type="pres">
      <dgm:prSet presAssocID="{2E443876-BB1D-F441-83CB-60911006C7E2}" presName="childPlaceholder" presStyleCnt="0"/>
      <dgm:spPr/>
    </dgm:pt>
    <dgm:pt modelId="{CE537420-D3AB-4F4B-91B9-B13D49516587}" type="pres">
      <dgm:prSet presAssocID="{2E443876-BB1D-F441-83CB-60911006C7E2}" presName="circle" presStyleCnt="0"/>
      <dgm:spPr/>
    </dgm:pt>
    <dgm:pt modelId="{8651DFE5-6EEA-B140-8BA8-18DF94163D9F}" type="pres">
      <dgm:prSet presAssocID="{2E443876-BB1D-F441-83CB-60911006C7E2}" presName="quadrant1" presStyleLbl="node1" presStyleIdx="0" presStyleCnt="4">
        <dgm:presLayoutVars>
          <dgm:chMax val="1"/>
          <dgm:bulletEnabled val="1"/>
        </dgm:presLayoutVars>
      </dgm:prSet>
      <dgm:spPr/>
    </dgm:pt>
    <dgm:pt modelId="{3328B7A5-E738-D947-A668-169EFD5197CA}" type="pres">
      <dgm:prSet presAssocID="{2E443876-BB1D-F441-83CB-60911006C7E2}" presName="quadrant2" presStyleLbl="node1" presStyleIdx="1" presStyleCnt="4">
        <dgm:presLayoutVars>
          <dgm:chMax val="1"/>
          <dgm:bulletEnabled val="1"/>
        </dgm:presLayoutVars>
      </dgm:prSet>
      <dgm:spPr/>
    </dgm:pt>
    <dgm:pt modelId="{8FA367A2-332E-CB45-8229-EA5A9D3F0506}" type="pres">
      <dgm:prSet presAssocID="{2E443876-BB1D-F441-83CB-60911006C7E2}" presName="quadrant3" presStyleLbl="node1" presStyleIdx="2" presStyleCnt="4">
        <dgm:presLayoutVars>
          <dgm:chMax val="1"/>
          <dgm:bulletEnabled val="1"/>
        </dgm:presLayoutVars>
      </dgm:prSet>
      <dgm:spPr/>
    </dgm:pt>
    <dgm:pt modelId="{75128B3F-14BA-104B-A5BE-6FB1C2F018EA}" type="pres">
      <dgm:prSet presAssocID="{2E443876-BB1D-F441-83CB-60911006C7E2}" presName="quadrant4" presStyleLbl="node1" presStyleIdx="3" presStyleCnt="4">
        <dgm:presLayoutVars>
          <dgm:chMax val="1"/>
          <dgm:bulletEnabled val="1"/>
        </dgm:presLayoutVars>
      </dgm:prSet>
      <dgm:spPr/>
    </dgm:pt>
    <dgm:pt modelId="{D8B0BC7D-9A03-9145-82BF-4B2D8997FA20}" type="pres">
      <dgm:prSet presAssocID="{2E443876-BB1D-F441-83CB-60911006C7E2}" presName="quadrantPlaceholder" presStyleCnt="0"/>
      <dgm:spPr/>
    </dgm:pt>
    <dgm:pt modelId="{08471153-EE4E-584A-B15F-5A90398CC923}" type="pres">
      <dgm:prSet presAssocID="{2E443876-BB1D-F441-83CB-60911006C7E2}" presName="center1" presStyleLbl="fgShp" presStyleIdx="0" presStyleCnt="2"/>
      <dgm:spPr/>
    </dgm:pt>
    <dgm:pt modelId="{D31B45E1-56A8-0E4C-90B8-B6CF75B6C392}" type="pres">
      <dgm:prSet presAssocID="{2E443876-BB1D-F441-83CB-60911006C7E2}" presName="center2" presStyleLbl="fgShp" presStyleIdx="1" presStyleCnt="2"/>
      <dgm:spPr/>
    </dgm:pt>
  </dgm:ptLst>
  <dgm:cxnLst>
    <dgm:cxn modelId="{BD583102-DE0F-3749-8370-B605BEB7EB51}" type="presOf" srcId="{B740E698-4EC3-BD40-BBCA-5B93ED6D07FB}" destId="{8651DFE5-6EEA-B140-8BA8-18DF94163D9F}" srcOrd="0" destOrd="0" presId="urn:microsoft.com/office/officeart/2005/8/layout/cycle4"/>
    <dgm:cxn modelId="{89A67C1B-0E18-0E4C-8281-A2B073FF174A}" type="presOf" srcId="{84CD009A-32D9-D14E-8FC7-D9A3912CB872}" destId="{75128B3F-14BA-104B-A5BE-6FB1C2F018EA}" srcOrd="0" destOrd="0" presId="urn:microsoft.com/office/officeart/2005/8/layout/cycle4"/>
    <dgm:cxn modelId="{D96C134B-5D11-4A4A-A654-5E64898456D2}" srcId="{2E443876-BB1D-F441-83CB-60911006C7E2}" destId="{C30D9BE0-3DBF-3A4E-AD0E-67C19045F3A0}" srcOrd="2" destOrd="0" parTransId="{85CF4778-3E22-E546-B350-B0C7D474306F}" sibTransId="{B1EF3882-F4D2-4749-92DE-E78F6087830E}"/>
    <dgm:cxn modelId="{E2F3BF74-081C-A84C-81A7-415A7A1FA072}" type="presOf" srcId="{C30D9BE0-3DBF-3A4E-AD0E-67C19045F3A0}" destId="{8FA367A2-332E-CB45-8229-EA5A9D3F0506}" srcOrd="0" destOrd="0" presId="urn:microsoft.com/office/officeart/2005/8/layout/cycle4"/>
    <dgm:cxn modelId="{68AEF77A-76B9-9E42-835F-04C007046A27}" type="presOf" srcId="{2E443876-BB1D-F441-83CB-60911006C7E2}" destId="{9D5C9617-8420-8D47-A0DE-4CB80F708116}" srcOrd="0" destOrd="0" presId="urn:microsoft.com/office/officeart/2005/8/layout/cycle4"/>
    <dgm:cxn modelId="{BADDC49C-01BF-5D49-A69F-F4F3E6D1617A}" srcId="{2E443876-BB1D-F441-83CB-60911006C7E2}" destId="{84CD009A-32D9-D14E-8FC7-D9A3912CB872}" srcOrd="3" destOrd="0" parTransId="{1B2BB42B-2AEA-EC4E-B1F1-001763B6C113}" sibTransId="{AA1FBDFA-7498-2B4E-AC86-EC39D89C8392}"/>
    <dgm:cxn modelId="{8E422BA2-E005-6D42-AB6E-AA88DCB30A20}" type="presOf" srcId="{BB12C943-7AAB-884E-9A1E-1768CEA8E21D}" destId="{3328B7A5-E738-D947-A668-169EFD5197CA}" srcOrd="0" destOrd="0" presId="urn:microsoft.com/office/officeart/2005/8/layout/cycle4"/>
    <dgm:cxn modelId="{642CAEB0-A59D-F644-ABF8-C4D12E8CDB83}" srcId="{2E443876-BB1D-F441-83CB-60911006C7E2}" destId="{BB12C943-7AAB-884E-9A1E-1768CEA8E21D}" srcOrd="1" destOrd="0" parTransId="{9EABD51B-C9CA-5347-B799-13EEC2F80E23}" sibTransId="{1C1AE14B-EB0E-CB47-905C-E4ACBCCC2100}"/>
    <dgm:cxn modelId="{58C712CE-6093-FF47-8285-6C7816DA8CFB}" srcId="{2E443876-BB1D-F441-83CB-60911006C7E2}" destId="{B740E698-4EC3-BD40-BBCA-5B93ED6D07FB}" srcOrd="0" destOrd="0" parTransId="{70CD1616-3598-DA4E-8064-FB6437C49E43}" sibTransId="{C5E9E123-8557-4342-8BBF-721D93083DEF}"/>
    <dgm:cxn modelId="{FEF650C6-B547-3F46-8EA9-85DEC5A89299}" type="presParOf" srcId="{9D5C9617-8420-8D47-A0DE-4CB80F708116}" destId="{F5A30F46-9586-C742-A581-AFEB290E5610}" srcOrd="0" destOrd="0" presId="urn:microsoft.com/office/officeart/2005/8/layout/cycle4"/>
    <dgm:cxn modelId="{94F1795F-8986-5648-8219-C7D113893554}" type="presParOf" srcId="{F5A30F46-9586-C742-A581-AFEB290E5610}" destId="{57674E76-BEB3-884E-B3A5-0A4A46F284FC}" srcOrd="0" destOrd="0" presId="urn:microsoft.com/office/officeart/2005/8/layout/cycle4"/>
    <dgm:cxn modelId="{6501FEAB-5968-C449-9A86-4D2F95419E3F}" type="presParOf" srcId="{9D5C9617-8420-8D47-A0DE-4CB80F708116}" destId="{CE537420-D3AB-4F4B-91B9-B13D49516587}" srcOrd="1" destOrd="0" presId="urn:microsoft.com/office/officeart/2005/8/layout/cycle4"/>
    <dgm:cxn modelId="{856FC2FA-E392-0C45-BF5D-DD25F85E0136}" type="presParOf" srcId="{CE537420-D3AB-4F4B-91B9-B13D49516587}" destId="{8651DFE5-6EEA-B140-8BA8-18DF94163D9F}" srcOrd="0" destOrd="0" presId="urn:microsoft.com/office/officeart/2005/8/layout/cycle4"/>
    <dgm:cxn modelId="{979304FE-5C52-5E4C-A5BC-64F314D9FA55}" type="presParOf" srcId="{CE537420-D3AB-4F4B-91B9-B13D49516587}" destId="{3328B7A5-E738-D947-A668-169EFD5197CA}" srcOrd="1" destOrd="0" presId="urn:microsoft.com/office/officeart/2005/8/layout/cycle4"/>
    <dgm:cxn modelId="{E44BD676-9903-5346-98A9-66961834B11A}" type="presParOf" srcId="{CE537420-D3AB-4F4B-91B9-B13D49516587}" destId="{8FA367A2-332E-CB45-8229-EA5A9D3F0506}" srcOrd="2" destOrd="0" presId="urn:microsoft.com/office/officeart/2005/8/layout/cycle4"/>
    <dgm:cxn modelId="{62FE3754-C4B9-864C-908B-0E15442115EC}" type="presParOf" srcId="{CE537420-D3AB-4F4B-91B9-B13D49516587}" destId="{75128B3F-14BA-104B-A5BE-6FB1C2F018EA}" srcOrd="3" destOrd="0" presId="urn:microsoft.com/office/officeart/2005/8/layout/cycle4"/>
    <dgm:cxn modelId="{670EB9B7-DBB0-A141-8446-2CFD8696336F}" type="presParOf" srcId="{CE537420-D3AB-4F4B-91B9-B13D49516587}" destId="{D8B0BC7D-9A03-9145-82BF-4B2D8997FA20}" srcOrd="4" destOrd="0" presId="urn:microsoft.com/office/officeart/2005/8/layout/cycle4"/>
    <dgm:cxn modelId="{A2E4B4C9-BAF5-704C-97E1-FF172F665FDD}" type="presParOf" srcId="{9D5C9617-8420-8D47-A0DE-4CB80F708116}" destId="{08471153-EE4E-584A-B15F-5A90398CC923}" srcOrd="2" destOrd="0" presId="urn:microsoft.com/office/officeart/2005/8/layout/cycle4"/>
    <dgm:cxn modelId="{576B9211-746C-8D4F-A241-5AB217AD3111}" type="presParOf" srcId="{9D5C9617-8420-8D47-A0DE-4CB80F708116}" destId="{D31B45E1-56A8-0E4C-90B8-B6CF75B6C39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DE9D2-A9C5-6B49-927B-5043DABABA60}">
      <dsp:nvSpPr>
        <dsp:cNvPr id="0" name=""/>
        <dsp:cNvSpPr/>
      </dsp:nvSpPr>
      <dsp:spPr>
        <a:xfrm>
          <a:off x="260899" y="-52423"/>
          <a:ext cx="4680738" cy="4680738"/>
        </a:xfrm>
        <a:prstGeom prst="circularArrow">
          <a:avLst>
            <a:gd name="adj1" fmla="val 5544"/>
            <a:gd name="adj2" fmla="val 330680"/>
            <a:gd name="adj3" fmla="val 13629596"/>
            <a:gd name="adj4" fmla="val 17475678"/>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144C4F9-CE55-8547-A132-0259AE187870}">
      <dsp:nvSpPr>
        <dsp:cNvPr id="0" name=""/>
        <dsp:cNvSpPr/>
      </dsp:nvSpPr>
      <dsp:spPr>
        <a:xfrm>
          <a:off x="1821694" y="-38068"/>
          <a:ext cx="2328567" cy="1239152"/>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de-DE" sz="1400" b="1" kern="1200" dirty="0">
              <a:solidFill>
                <a:srgbClr val="0067F4"/>
              </a:solidFill>
              <a:latin typeface="Comic Sans MS" panose="030F0902030302020204" pitchFamily="66" charset="0"/>
            </a:rPr>
            <a:t>In welcher Situation, welchem Zustand befinden wir uns?</a:t>
          </a:r>
          <a:br>
            <a:rPr lang="de-DE" sz="1600" b="1" kern="1200" dirty="0">
              <a:solidFill>
                <a:srgbClr val="0067F4"/>
              </a:solidFill>
            </a:rPr>
          </a:br>
          <a:endParaRPr lang="de-DE" sz="1600" b="1" kern="1200" dirty="0">
            <a:solidFill>
              <a:srgbClr val="0067F4"/>
            </a:solidFill>
          </a:endParaRPr>
        </a:p>
      </dsp:txBody>
      <dsp:txXfrm>
        <a:off x="1882184" y="22422"/>
        <a:ext cx="2207587" cy="1118172"/>
      </dsp:txXfrm>
    </dsp:sp>
    <dsp:sp modelId="{DEC70200-4845-C146-BD68-3C3712EE924C}">
      <dsp:nvSpPr>
        <dsp:cNvPr id="0" name=""/>
        <dsp:cNvSpPr/>
      </dsp:nvSpPr>
      <dsp:spPr>
        <a:xfrm>
          <a:off x="3461232" y="1420413"/>
          <a:ext cx="2846204" cy="1080662"/>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de-DE" sz="1400" b="1" kern="1200" dirty="0">
              <a:solidFill>
                <a:srgbClr val="0067F4"/>
              </a:solidFill>
              <a:latin typeface="Comic Sans MS" panose="030F0902030302020204" pitchFamily="66" charset="0"/>
            </a:rPr>
            <a:t>Wie sind wir</a:t>
          </a:r>
        </a:p>
        <a:p>
          <a:pPr marL="0" lvl="0" indent="0" algn="ctr" defTabSz="622300">
            <a:lnSpc>
              <a:spcPct val="100000"/>
            </a:lnSpc>
            <a:spcBef>
              <a:spcPct val="0"/>
            </a:spcBef>
            <a:spcAft>
              <a:spcPct val="35000"/>
            </a:spcAft>
            <a:buNone/>
          </a:pPr>
          <a:r>
            <a:rPr lang="de-DE" sz="1400" b="1" kern="1200" dirty="0">
              <a:solidFill>
                <a:srgbClr val="0067F4"/>
              </a:solidFill>
              <a:latin typeface="Comic Sans MS" panose="030F0902030302020204" pitchFamily="66" charset="0"/>
            </a:rPr>
            <a:t>dahin gekommen?</a:t>
          </a:r>
        </a:p>
      </dsp:txBody>
      <dsp:txXfrm>
        <a:off x="3513986" y="1473167"/>
        <a:ext cx="2740696" cy="975154"/>
      </dsp:txXfrm>
    </dsp:sp>
    <dsp:sp modelId="{2CEA231D-0D0F-0649-B32D-178761E5CC4A}">
      <dsp:nvSpPr>
        <dsp:cNvPr id="0" name=""/>
        <dsp:cNvSpPr/>
      </dsp:nvSpPr>
      <dsp:spPr>
        <a:xfrm>
          <a:off x="2402075" y="2693466"/>
          <a:ext cx="3912321" cy="1080662"/>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de-DE" sz="1200" b="1" kern="1200" dirty="0"/>
        </a:p>
        <a:p>
          <a:pPr marL="0" lvl="0" indent="0" algn="ctr" defTabSz="533400">
            <a:lnSpc>
              <a:spcPct val="100000"/>
            </a:lnSpc>
            <a:spcBef>
              <a:spcPct val="0"/>
            </a:spcBef>
            <a:spcAft>
              <a:spcPct val="35000"/>
            </a:spcAft>
            <a:buNone/>
          </a:pPr>
          <a:r>
            <a:rPr lang="de-DE" sz="1600" b="1" kern="1200" dirty="0">
              <a:solidFill>
                <a:srgbClr val="C00000"/>
              </a:solidFill>
              <a:latin typeface="Comic Sans MS" panose="030F0902030302020204" pitchFamily="66" charset="0"/>
            </a:rPr>
            <a:t>Worin bestehen die Entwicklungsherausforderungen?</a:t>
          </a:r>
        </a:p>
        <a:p>
          <a:pPr marL="0" lvl="0" indent="0" algn="ctr" defTabSz="533400">
            <a:lnSpc>
              <a:spcPct val="90000"/>
            </a:lnSpc>
            <a:spcBef>
              <a:spcPct val="0"/>
            </a:spcBef>
            <a:spcAft>
              <a:spcPct val="35000"/>
            </a:spcAft>
            <a:buNone/>
          </a:pPr>
          <a:endParaRPr lang="de-DE" sz="1100" b="1" kern="1200" dirty="0"/>
        </a:p>
      </dsp:txBody>
      <dsp:txXfrm>
        <a:off x="2454829" y="2746220"/>
        <a:ext cx="3806813" cy="975154"/>
      </dsp:txXfrm>
    </dsp:sp>
    <dsp:sp modelId="{619C58BE-0DF0-C047-B351-C369BB6A4DAF}">
      <dsp:nvSpPr>
        <dsp:cNvPr id="0" name=""/>
        <dsp:cNvSpPr/>
      </dsp:nvSpPr>
      <dsp:spPr>
        <a:xfrm>
          <a:off x="0" y="3017373"/>
          <a:ext cx="2447505" cy="1080662"/>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de-DE" sz="1600" b="1" kern="1200" dirty="0">
              <a:solidFill>
                <a:srgbClr val="C00000"/>
              </a:solidFill>
              <a:latin typeface="Comic Sans MS" panose="030F0902030302020204" pitchFamily="66" charset="0"/>
            </a:rPr>
            <a:t>Wie können wir nachhaltige Lösungen entwickeln und umsetzen?</a:t>
          </a:r>
        </a:p>
      </dsp:txBody>
      <dsp:txXfrm>
        <a:off x="52754" y="3070127"/>
        <a:ext cx="2341997" cy="975154"/>
      </dsp:txXfrm>
    </dsp:sp>
    <dsp:sp modelId="{81178009-ADC9-7143-B31E-F33FC1BF5E60}">
      <dsp:nvSpPr>
        <dsp:cNvPr id="0" name=""/>
        <dsp:cNvSpPr/>
      </dsp:nvSpPr>
      <dsp:spPr>
        <a:xfrm>
          <a:off x="0" y="1051099"/>
          <a:ext cx="2161324" cy="1080662"/>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de-DE" sz="1200" b="1"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de-DE" sz="1600" b="1" kern="1200" dirty="0">
              <a:solidFill>
                <a:srgbClr val="C00000"/>
              </a:solidFill>
              <a:latin typeface="Comic Sans MS" panose="030F0902030302020204" pitchFamily="66" charset="0"/>
            </a:rPr>
            <a:t>Welche Pfade und </a:t>
          </a:r>
          <a:br>
            <a:rPr lang="de-DE" sz="1600" b="1" kern="1200" dirty="0">
              <a:solidFill>
                <a:srgbClr val="C00000"/>
              </a:solidFill>
              <a:latin typeface="Comic Sans MS" panose="030F0902030302020204" pitchFamily="66" charset="0"/>
            </a:rPr>
          </a:br>
          <a:r>
            <a:rPr lang="de-DE" sz="1600" b="1" kern="1200" dirty="0">
              <a:solidFill>
                <a:srgbClr val="C00000"/>
              </a:solidFill>
              <a:latin typeface="Comic Sans MS" panose="030F0902030302020204" pitchFamily="66" charset="0"/>
            </a:rPr>
            <a:t>konkreten Projekte verfolgen wir?</a:t>
          </a:r>
        </a:p>
        <a:p>
          <a:pPr lvl="0" algn="ctr" defTabSz="488950">
            <a:lnSpc>
              <a:spcPct val="90000"/>
            </a:lnSpc>
            <a:spcBef>
              <a:spcPct val="0"/>
            </a:spcBef>
            <a:spcAft>
              <a:spcPct val="35000"/>
            </a:spcAft>
            <a:buNone/>
          </a:pPr>
          <a:endParaRPr lang="de-DE" sz="1100" b="1" kern="1200" dirty="0"/>
        </a:p>
      </dsp:txBody>
      <dsp:txXfrm>
        <a:off x="52754" y="1103853"/>
        <a:ext cx="2055816" cy="975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1DFE5-6EEA-B140-8BA8-18DF94163D9F}">
      <dsp:nvSpPr>
        <dsp:cNvPr id="0" name=""/>
        <dsp:cNvSpPr/>
      </dsp:nvSpPr>
      <dsp:spPr>
        <a:xfrm>
          <a:off x="2226722" y="260603"/>
          <a:ext cx="1979676" cy="1979676"/>
        </a:xfrm>
        <a:prstGeom prst="pieWedg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a:t>Gemeinsame Entwicklung innerhalb definierter Grenzen</a:t>
          </a:r>
        </a:p>
      </dsp:txBody>
      <dsp:txXfrm>
        <a:off x="2806556" y="840437"/>
        <a:ext cx="1399842" cy="1399842"/>
      </dsp:txXfrm>
    </dsp:sp>
    <dsp:sp modelId="{3328B7A5-E738-D947-A668-169EFD5197CA}">
      <dsp:nvSpPr>
        <dsp:cNvPr id="0" name=""/>
        <dsp:cNvSpPr/>
      </dsp:nvSpPr>
      <dsp:spPr>
        <a:xfrm rot="5400000">
          <a:off x="4297839" y="260603"/>
          <a:ext cx="1979676" cy="1979676"/>
        </a:xfrm>
        <a:prstGeom prst="pieWedg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a:t>Kreative Kooperation und produktiver Wettstreit</a:t>
          </a:r>
        </a:p>
      </dsp:txBody>
      <dsp:txXfrm rot="-5400000">
        <a:off x="4297839" y="840437"/>
        <a:ext cx="1399842" cy="1399842"/>
      </dsp:txXfrm>
    </dsp:sp>
    <dsp:sp modelId="{8FA367A2-332E-CB45-8229-EA5A9D3F0506}">
      <dsp:nvSpPr>
        <dsp:cNvPr id="0" name=""/>
        <dsp:cNvSpPr/>
      </dsp:nvSpPr>
      <dsp:spPr>
        <a:xfrm rot="10800000">
          <a:off x="4297839" y="2331719"/>
          <a:ext cx="1979676" cy="1979676"/>
        </a:xfrm>
        <a:prstGeom prst="pieWedg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a:t>Gegenseitiger Respekt und balancierte Gleichwertigkeit</a:t>
          </a:r>
        </a:p>
      </dsp:txBody>
      <dsp:txXfrm rot="10800000">
        <a:off x="4297839" y="2331719"/>
        <a:ext cx="1399842" cy="1399842"/>
      </dsp:txXfrm>
    </dsp:sp>
    <dsp:sp modelId="{75128B3F-14BA-104B-A5BE-6FB1C2F018EA}">
      <dsp:nvSpPr>
        <dsp:cNvPr id="0" name=""/>
        <dsp:cNvSpPr/>
      </dsp:nvSpPr>
      <dsp:spPr>
        <a:xfrm rot="16200000">
          <a:off x="2226722" y="2331719"/>
          <a:ext cx="1979676" cy="1979676"/>
        </a:xfrm>
        <a:prstGeom prst="pieWedg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a:t>Kreisläufige und ausbalancierte Formen der Entwicklung</a:t>
          </a:r>
        </a:p>
      </dsp:txBody>
      <dsp:txXfrm rot="5400000">
        <a:off x="2806556" y="2331719"/>
        <a:ext cx="1399842" cy="1399842"/>
      </dsp:txXfrm>
    </dsp:sp>
    <dsp:sp modelId="{08471153-EE4E-584A-B15F-5A90398CC923}">
      <dsp:nvSpPr>
        <dsp:cNvPr id="0" name=""/>
        <dsp:cNvSpPr/>
      </dsp:nvSpPr>
      <dsp:spPr>
        <a:xfrm>
          <a:off x="3910362" y="1874520"/>
          <a:ext cx="683514" cy="594360"/>
        </a:xfrm>
        <a:prstGeom prst="circularArrow">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D31B45E1-56A8-0E4C-90B8-B6CF75B6C392}">
      <dsp:nvSpPr>
        <dsp:cNvPr id="0" name=""/>
        <dsp:cNvSpPr/>
      </dsp:nvSpPr>
      <dsp:spPr>
        <a:xfrm rot="10800000">
          <a:off x="3910362" y="2103119"/>
          <a:ext cx="683514" cy="594360"/>
        </a:xfrm>
        <a:prstGeom prst="circularArrow">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7T10:39:53.646"/>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 1796 16383,'42'-5'0,"-2"-4"0,-29 8 0,-1-8 0,11-1 0,-12 4 0,14-8 0,-9 9 0,-3-5 0,3 0 0,0-4 0,-3 3 0,7-4 0,-7 5 0,3 5 0,5-13 0,-7 11 0,6-12 0,-4 9 0,-3-4 0,3 3 0,-4-8 0,-1 8 0,1-3 0,4-5 0,-3 7 0,3-7 0,-4 9 0,0 0 0,0-4 0,-1 3 0,1-3 0,0-1 0,-5 4 0,8-3 0,-6 0 0,7 3 0,-4-3 0,-1-5 0,1 7 0,0-7 0,0 9 0,-1 0 0,6-4 0,-5-1 0,4-5 0,1 4 0,-5-2 0,9 7 0,-8-8 0,3 8 0,-4-7 0,-1 7 0,5-8 0,-3 8 0,8-8 0,-8 8 0,7-3 0,-7 4 0,3 0 0,0-4 0,-3-1 0,3-1 0,0-2 0,-3 7 0,3-4 0,-4 5 0,-1 1 0,1-6 0,0 4 0,0-3 0,4 4 0,-3-4 0,3 3 0,-4-4 0,-1 1 0,5-1 0,2-1 0,20-19 0,-17 16 0,16-13 0,-20 13 0,14 1 0,-12 2 0,6-1 0,-9 7 0,-8 0 0,12 0 0,-12-4 0,8 7 0,0-11 0,1 8 0,1-6 0,5-11 0,-9 14 0,9-6 0,-15 10 0,12 4 0,-12-10 0,13 4 0,-8-7 0,7 7 0,-3-8 0,0 8 0,4-3 0,-8 4 0,3 0 0,0-4 0,-3 3 0,3 1 0,0-3 0,-3 6 0,3-7 0,0-1 0,-3 4 0,3-7 0,0 7 0,-3-3 0,3 4 0,-4 0 0,-1-5 0,5 4 0,2-7 0,3 7 0,1-4 0,-5 5 0,-5 1 0,3-6 0,-66-1 0,31 4 0,-55 2 0,47 10 0,6 0 0,-3 0 0,13 0 0,-13 0 0,-46-11 0,39 8 0,-43-8 0,48 11 0,7 0 0,-6 0 0,13 0 0,0 0 0,-8 0 0,-3 0 0,-13 0 0,0 0 0,-1-6 0,10 5 0,1-5 0,14 6 0,-12 0 0,14 0 0,-10 0 0,4 0 0,3 0 0,-17 0 0,11 0 0,-15 0 0,15 0 0,-6 0 0,8 0 0,5 0 0,-4 0 0,-1 0 0,0 0 0,0 0 0,1 0 0,8 0 0,-7 0 0,-6 0 0,-7 0 0,-41 0 0,25 0 0,-12-4 0,36 2 0,17-2 0,2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7T10:40:05.02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1717 1 16383,'-37'9'0,"5"-3"0,22-2 0,0-4 0,-8 9 0,5-3 0,-5 4 0,8 3 0,-5-6 0,4 7 0,-24 16 0,16-15 0,-13 21 0,13-26 0,4 4 0,-1 1 0,2-5 0,4 5 0,-4-6 0,3 1 0,-3 0 0,-1 4 0,4-3 0,-3 3 0,4 0 0,-4 1 0,3 5 0,-4-1 0,1 1 0,3-1 0,-3-4 0,0 4 0,3-8 0,-4 3 0,6 0 0,-1-3 0,0 3 0,0 0 0,0-3 0,0 3 0,0 0 0,0-3 0,0 7 0,5-7 0,-4 3 0,-1 0 0,-1-3 0,-11 16 0,11-14 0,-2 10 0,4-13 0,3 4 0,-8-3 0,8 3 0,-12 4 0,16-6 0,-11 2 0,7 4 0,-4-11 0,0 12 0,0-10 0,0 1 0,1 4 0,-1-3 0,0 3 0,-2 9 0,-2-10 0,1 14 0,-1-16 0,0 7 0,3-7 0,1 3 0,-3-4 0,6 0 0,-7 4 0,4-3 0,0 3 0,-7 9 0,5-10 0,-9 9 0,14-8 0,-6-7 0,3 10 0,-1-10 0,-3 7 0,4-4 0,0-1 0,-4 1 0,3 0 0,-4 4 0,5-3 0,0 3 0,0 0 0,5 1 0,-8 0 0,11 0 0,-16-1 0,16-4 0,-11 5 0,3-1 0,-1-3 0,1 7 0,1-7 0,3 3 0,-8 0 0,7-3 0,-10 3 0,10-4 0,-7-1 0,0 1 0,3 4 0,-8-3 0,8 3 0,-3-4 0,4 0 0,-4 4 0,7-3 0,-6 3 0,7 4 0,-4-6 0,-4 11 0,3-8 0,-7 5 0,7-1 0,-4-4 0,5-1 0,0 1 0,0-5 0,-4 9 0,8-8 0,-12 7 0,16-7 0,-16 7 0,12-7 0,-9 3 0,5-4 0,0 0 0,1 4 0,-1-3 0,0 3 0,0 0 0,39-8 0,-7 3 0,50-9 0,-12 0 0,16 0 0,-17 0 0,29 0 0,-54 0 0,22 0 0,-46 0 0,-1 0 0,14 0 0,3 0 0,5 0 0,5 6 0,-5-5 0,-1 5 0,-6-6 0,-10 0 0,0 0 0,1 0 0,14 6 0,1-5 0,9 5 0,16-6 0,-12 0 0,13 0 0,-26 0 0,-6 0 0,-6 0 0,-7 0 0,12-4 0,2-3 0,-3 1 0,0-4 0,-12 9 0,9-4 0,-3 1 0,16-3 0,-10 1 0,6-4 0,-12 9 0,-7-8 0,9 3 0,-11-4 0,41-12 0,-31 9 0,27-10 0,-38 18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7T10:43:42.821"/>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 1796 16383,'42'-5'0,"-2"-4"0,-29 8 0,-1-8 0,11-1 0,-12 4 0,14-8 0,-9 9 0,-3-5 0,3 0 0,0-4 0,-3 3 0,7-4 0,-7 5 0,3 5 0,5-13 0,-7 11 0,6-12 0,-4 9 0,-3-4 0,3 3 0,-4-8 0,-1 8 0,1-3 0,4-5 0,-3 7 0,3-7 0,-4 9 0,0 0 0,0-4 0,-1 3 0,1-3 0,0-1 0,-5 4 0,8-3 0,-6 0 0,7 3 0,-4-3 0,-1-5 0,1 7 0,0-7 0,0 9 0,-1 0 0,6-4 0,-5-1 0,4-5 0,1 4 0,-5-2 0,9 7 0,-8-8 0,3 8 0,-4-7 0,-1 7 0,5-8 0,-3 8 0,8-8 0,-8 8 0,7-3 0,-7 4 0,3 0 0,0-4 0,-3-1 0,3-1 0,0-2 0,-3 7 0,3-4 0,-4 5 0,-1 1 0,1-6 0,0 4 0,0-3 0,4 4 0,-3-4 0,3 3 0,-4-4 0,-1 1 0,5-1 0,2-1 0,20-19 0,-17 16 0,16-13 0,-20 13 0,14 1 0,-12 2 0,6-1 0,-9 7 0,-8 0 0,12 0 0,-12-4 0,8 7 0,0-11 0,1 8 0,1-6 0,5-11 0,-9 14 0,9-6 0,-15 10 0,12 4 0,-12-10 0,13 4 0,-8-7 0,7 7 0,-3-8 0,0 8 0,4-3 0,-8 4 0,3 0 0,0-4 0,-3 3 0,3 1 0,0-3 0,-3 6 0,3-7 0,0-1 0,-3 4 0,3-7 0,0 7 0,-3-3 0,3 4 0,-4 0 0,-1-5 0,5 4 0,2-7 0,3 7 0,1-4 0,-5 5 0,-5 1 0,3-6 0,-66-1 0,31 4 0,-55 2 0,47 10 0,6 0 0,-3 0 0,13 0 0,-13 0 0,-46-11 0,39 8 0,-43-8 0,48 11 0,7 0 0,-6 0 0,13 0 0,0 0 0,-8 0 0,-3 0 0,-13 0 0,0 0 0,-1-6 0,10 5 0,1-5 0,14 6 0,-12 0 0,14 0 0,-10 0 0,4 0 0,3 0 0,-17 0 0,11 0 0,-15 0 0,15 0 0,-6 0 0,8 0 0,5 0 0,-4 0 0,-1 0 0,0 0 0,0 0 0,1 0 0,8 0 0,-7 0 0,-6 0 0,-7 0 0,-41 0 0,25 0 0,-12-4 0,36 2 0,17-2 0,2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7T10:44:07.011"/>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1717 1 16383,'-37'9'0,"5"-3"0,22-2 0,0-4 0,-8 9 0,5-3 0,-5 4 0,8 3 0,-5-6 0,4 7 0,-24 16 0,16-15 0,-13 21 0,13-26 0,4 4 0,-1 1 0,2-5 0,4 5 0,-4-6 0,3 1 0,-3 0 0,-1 4 0,4-3 0,-3 3 0,4 0 0,-4 1 0,3 5 0,-4-1 0,1 1 0,3-1 0,-3-4 0,0 4 0,3-8 0,-4 3 0,6 0 0,-1-3 0,0 3 0,0 0 0,0-3 0,0 3 0,0 0 0,0-3 0,0 7 0,5-7 0,-4 3 0,-1 0 0,-1-3 0,-11 16 0,11-14 0,-2 10 0,4-13 0,3 4 0,-8-3 0,8 3 0,-12 4 0,16-6 0,-11 2 0,7 4 0,-4-11 0,0 12 0,0-10 0,0 1 0,1 4 0,-1-3 0,0 3 0,-2 9 0,-2-10 0,1 14 0,-1-16 0,0 7 0,3-7 0,1 3 0,-3-4 0,6 0 0,-7 4 0,4-3 0,0 3 0,-7 9 0,5-10 0,-9 9 0,14-8 0,-6-7 0,3 10 0,-1-10 0,-3 7 0,4-4 0,0-1 0,-4 1 0,3 0 0,-4 4 0,5-3 0,0 3 0,0 0 0,5 1 0,-8 0 0,11 0 0,-16-1 0,16-4 0,-11 5 0,3-1 0,-1-3 0,1 7 0,1-7 0,3 3 0,-8 0 0,7-3 0,-10 3 0,10-4 0,-7-1 0,0 1 0,3 4 0,-8-3 0,8 3 0,-3-4 0,4 0 0,-4 4 0,7-3 0,-6 3 0,7 4 0,-4-6 0,-4 11 0,3-8 0,-7 5 0,7-1 0,-4-4 0,5-1 0,0 1 0,0-5 0,-4 9 0,8-8 0,-12 7 0,16-7 0,-16 7 0,12-7 0,-9 3 0,5-4 0,0 0 0,1 4 0,-1-3 0,0 3 0,0 0 0,39-8 0,-7 3 0,50-9 0,-12 0 0,16 0 0,-17 0 0,29 0 0,-54 0 0,22 0 0,-46 0 0,-1 0 0,14 0 0,3 0 0,5 0 0,5 6 0,-5-5 0,-1 5 0,-6-6 0,-10 0 0,0 0 0,1 0 0,14 6 0,1-5 0,9 5 0,16-6 0,-12 0 0,13 0 0,-26 0 0,-6 0 0,-6 0 0,-7 0 0,12-4 0,2-3 0,-3 1 0,0-4 0,-12 9 0,9-4 0,-3 1 0,16-3 0,-10 1 0,6-4 0,-12 9 0,-7-8 0,9 3 0,-11-4 0,41-12 0,-31 9 0,27-10 0,-38 18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7T10:44:37.015"/>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1646 1 16383,'-36'9'0,"5"-4"0,22-1 0,-1-4 0,-8 9 0,7-3 0,-7 3 0,8 4 0,-3-7 0,2 7 0,-23 17 0,16-16 0,-13 20 0,13-24 0,3 4 0,1-1 0,0-2 0,5 2 0,-5-3 0,3-1 0,-3 0 0,1 5 0,2-4 0,-3 4 0,5-1 0,-5 2 0,4 3 0,-4 1 0,0 0 0,4 0 0,-4-5 0,1 4 0,2-8 0,-3 4 0,5-1 0,-1-2 0,1 2 0,-1 1 0,1-4 0,-1 3 0,1 1 0,-1-4 0,1 8 0,3-8 0,-2 4 0,-1-1 0,-2-2 0,-10 15 0,10-14 0,-1 10 0,3-13 0,4 5 0,-9-4 0,8 4 0,-11 3 0,15-5 0,-10 1 0,6 4 0,-3-10 0,-1 11 0,1-9 0,-1 1 0,1 3 0,-1-2 0,1 2 0,-2 9 0,-3-10 0,2 14 0,-2-15 0,1 6 0,2-6 0,2 2 0,-4-3 0,7-1 0,-8 5 0,4-4 0,1 3 0,-8 9 0,6-9 0,-9 9 0,13-9 0,-5-7 0,2 11 0,0-11 0,-4 8 0,5-5 0,-1 0 0,-4 1 0,4-1 0,-4 5 0,5-4 0,-1 3 0,1 1 0,3 1 0,-6-1 0,10 0 0,-15-1 0,15-3 0,-11 4 0,3-1 0,0-2 0,0 7 0,2-8 0,3 3 0,-9 1 0,8-4 0,-11 4 0,10-5 0,-6 1 0,-1-1 0,3 4 0,-6-2 0,6 2 0,-3-3 0,5-1 0,-5 5 0,8-4 0,-7 3 0,8 5 0,-5-7 0,-3 11 0,2-7 0,-7 4 0,8-1 0,-4-3 0,5-2 0,-1 1 0,1-4 0,-5 8 0,8-8 0,-11 8 0,15-8 0,-15 8 0,10-8 0,-6 4 0,3-5 0,1 1 0,-1 3 0,1-3 0,-1 4 0,1 0 0,37-8 0,-8 2 0,50-8 0,-13 0 0,16 0 0,-16 0 0,27 0 0,-51 0 0,20 0 0,-44 0 0,1 0 0,12 0 0,3 0 0,4 0 0,6 6 0,-6-5 0,0 5 0,-6-6 0,-9 0 0,-1 0 0,2 0 0,12 5 0,2-4 0,8 5 0,16-6 0,-12 0 0,13 0 0,-25 0 0,-7 0 0,-4 0 0,-7 0 0,10-4 0,3-3 0,-3 1 0,1-3 0,-13 8 0,9-4 0,-3 1 0,17-3 0,-12 2 0,7-5 0,-12 9 0,-6-8 0,8 4 0,-10-4 0,39-13 0,-30 10 0,26-10 0,-36 17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7T10:44:57.617"/>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 1796 16383,'42'-5'0,"-2"-4"0,-29 8 0,-1-8 0,11-1 0,-12 4 0,14-8 0,-9 9 0,-3-5 0,3 0 0,0-4 0,-3 3 0,7-4 0,-7 5 0,3 5 0,5-13 0,-7 11 0,6-12 0,-4 9 0,-3-4 0,3 3 0,-4-8 0,-1 8 0,1-3 0,4-5 0,-3 7 0,3-7 0,-4 9 0,0 0 0,0-4 0,-1 3 0,1-3 0,0-1 0,-5 4 0,8-3 0,-6 0 0,7 3 0,-4-3 0,-1-5 0,1 7 0,0-7 0,0 9 0,-1 0 0,6-4 0,-5-1 0,4-5 0,1 4 0,-5-2 0,9 7 0,-8-8 0,3 8 0,-4-7 0,-1 7 0,5-8 0,-3 8 0,8-8 0,-8 8 0,7-3 0,-7 4 0,3 0 0,0-4 0,-3-1 0,3-1 0,0-2 0,-3 7 0,3-4 0,-4 5 0,-1 1 0,1-6 0,0 4 0,0-3 0,4 4 0,-3-4 0,3 3 0,-4-4 0,-1 1 0,5-1 0,2-1 0,20-19 0,-17 16 0,16-13 0,-20 13 0,14 1 0,-12 2 0,6-1 0,-9 7 0,-8 0 0,12 0 0,-12-4 0,8 7 0,0-11 0,1 8 0,1-6 0,5-11 0,-9 14 0,9-6 0,-15 10 0,12 4 0,-12-10 0,13 4 0,-8-7 0,7 7 0,-3-8 0,0 8 0,4-3 0,-8 4 0,3 0 0,0-4 0,-3 3 0,3 1 0,0-3 0,-3 6 0,3-7 0,0-1 0,-3 4 0,3-7 0,0 7 0,-3-3 0,3 4 0,-4 0 0,-1-5 0,5 4 0,2-7 0,3 7 0,1-4 0,-5 5 0,-5 1 0,3-6 0,-66-1 0,31 4 0,-55 2 0,47 10 0,6 0 0,-3 0 0,13 0 0,-13 0 0,-46-11 0,39 8 0,-43-8 0,48 11 0,7 0 0,-6 0 0,13 0 0,0 0 0,-8 0 0,-3 0 0,-13 0 0,0 0 0,-1-6 0,10 5 0,1-5 0,14 6 0,-12 0 0,14 0 0,-10 0 0,4 0 0,3 0 0,-17 0 0,11 0 0,-15 0 0,15 0 0,-6 0 0,8 0 0,5 0 0,-4 0 0,-1 0 0,0 0 0,0 0 0,1 0 0,8 0 0,-7 0 0,-6 0 0,-7 0 0,-41 0 0,25 0 0,-12-4 0,36 2 0,17-2 0,2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E42C1-C17B-D047-B5F9-C6328F07CFA6}" type="datetimeFigureOut">
              <a:rPr lang="de-DE" smtClean="0"/>
              <a:t>25.03.24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41CC9-BF2B-834E-8BE1-31B36B4AEA9E}" type="slidenum">
              <a:rPr lang="de-DE" smtClean="0"/>
              <a:t>‹Nr.›</a:t>
            </a:fld>
            <a:endParaRPr lang="de-DE"/>
          </a:p>
        </p:txBody>
      </p:sp>
    </p:spTree>
    <p:extLst>
      <p:ext uri="{BB962C8B-B14F-4D97-AF65-F5344CB8AC3E}">
        <p14:creationId xmlns:p14="http://schemas.microsoft.com/office/powerpoint/2010/main" val="12646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0000" lnSpcReduction="20000"/>
          </a:bodyPr>
          <a:lstStyle/>
          <a:p>
            <a:r>
              <a:rPr lang="de-DE" sz="1200" b="1" kern="1200">
                <a:solidFill>
                  <a:schemeClr val="tx1"/>
                </a:solidFill>
                <a:latin typeface="+mn-lt"/>
                <a:ea typeface="+mn-ea"/>
                <a:cs typeface="+mn-cs"/>
              </a:rPr>
              <a:t>Zwei Aktivitäten, die Überlebensfähigkeit sichern</a:t>
            </a:r>
            <a:endParaRPr lang="de-DE" sz="1200" kern="1200">
              <a:solidFill>
                <a:schemeClr val="tx1"/>
              </a:solidFill>
              <a:latin typeface="+mn-lt"/>
              <a:ea typeface="+mn-ea"/>
              <a:cs typeface="+mn-cs"/>
            </a:endParaRPr>
          </a:p>
          <a:p>
            <a:r>
              <a:rPr lang="de-DE" sz="1200" b="1" kern="1200">
                <a:solidFill>
                  <a:schemeClr val="tx1"/>
                </a:solidFill>
                <a:latin typeface="+mn-lt"/>
                <a:ea typeface="+mn-ea"/>
                <a:cs typeface="+mn-cs"/>
              </a:rPr>
              <a:t> </a:t>
            </a:r>
            <a:endParaRPr lang="de-DE" sz="1200" kern="1200">
              <a:solidFill>
                <a:schemeClr val="tx1"/>
              </a:solidFill>
              <a:latin typeface="+mn-lt"/>
              <a:ea typeface="+mn-ea"/>
              <a:cs typeface="+mn-cs"/>
            </a:endParaRPr>
          </a:p>
          <a:p>
            <a:r>
              <a:rPr lang="de-DE" sz="1200" kern="1200">
                <a:solidFill>
                  <a:schemeClr val="tx1"/>
                </a:solidFill>
                <a:latin typeface="+mn-lt"/>
                <a:ea typeface="+mn-ea"/>
                <a:cs typeface="+mn-cs"/>
              </a:rPr>
              <a:t>Die Überlebensfähigkeit lebender (biologischer, psychischer und sozialer) Systeme wird u.a. durch zwei Aktivitäten gesichert:  </a:t>
            </a:r>
          </a:p>
          <a:p>
            <a:r>
              <a:rPr lang="de-DE" sz="1200" kern="1200">
                <a:solidFill>
                  <a:schemeClr val="tx1"/>
                </a:solidFill>
                <a:latin typeface="+mn-lt"/>
                <a:ea typeface="+mn-ea"/>
                <a:cs typeface="+mn-cs"/>
              </a:rPr>
              <a:t> </a:t>
            </a:r>
          </a:p>
          <a:p>
            <a:r>
              <a:rPr lang="de-DE" sz="1200" b="1" i="1" kern="1200">
                <a:solidFill>
                  <a:schemeClr val="tx1"/>
                </a:solidFill>
                <a:latin typeface="+mn-lt"/>
                <a:ea typeface="+mn-ea"/>
                <a:cs typeface="+mn-cs"/>
              </a:rPr>
              <a:t>a) Resilienzfördernde Aktivitäten</a:t>
            </a:r>
            <a:r>
              <a:rPr lang="de-DE" sz="1200" i="1" kern="1200">
                <a:solidFill>
                  <a:schemeClr val="tx1"/>
                </a:solidFill>
                <a:latin typeface="+mn-lt"/>
                <a:ea typeface="+mn-ea"/>
                <a:cs typeface="+mn-cs"/>
              </a:rPr>
              <a:t>: </a:t>
            </a:r>
            <a:endParaRPr lang="de-DE" sz="1200" kern="1200">
              <a:solidFill>
                <a:schemeClr val="tx1"/>
              </a:solidFill>
              <a:latin typeface="+mn-lt"/>
              <a:ea typeface="+mn-ea"/>
              <a:cs typeface="+mn-cs"/>
            </a:endParaRPr>
          </a:p>
          <a:p>
            <a:r>
              <a:rPr lang="de-DE" sz="1200" i="1" kern="1200">
                <a:solidFill>
                  <a:schemeClr val="tx1"/>
                </a:solidFill>
                <a:latin typeface="+mn-lt"/>
                <a:ea typeface="+mn-ea"/>
                <a:cs typeface="+mn-cs"/>
              </a:rPr>
              <a:t> </a:t>
            </a:r>
            <a:endParaRPr lang="de-DE" sz="1200" kern="1200">
              <a:solidFill>
                <a:schemeClr val="tx1"/>
              </a:solidFill>
              <a:latin typeface="+mn-lt"/>
              <a:ea typeface="+mn-ea"/>
              <a:cs typeface="+mn-cs"/>
            </a:endParaRPr>
          </a:p>
          <a:p>
            <a:pPr lvl="0"/>
            <a:r>
              <a:rPr lang="de-DE" sz="1200" kern="1200">
                <a:solidFill>
                  <a:schemeClr val="tx1"/>
                </a:solidFill>
                <a:latin typeface="+mn-lt"/>
                <a:ea typeface="+mn-ea"/>
                <a:cs typeface="+mn-cs"/>
              </a:rPr>
              <a:t>Aufbau und Pflege paralleler Strukturen/Kapazitäten/ Potenziale, die nicht unmittelbar genutzt werden und als „Backup“/Möglichkeitsräume dienen. </a:t>
            </a:r>
          </a:p>
          <a:p>
            <a:pPr lvl="0"/>
            <a:r>
              <a:rPr lang="de-DE" sz="1200" kern="1200">
                <a:solidFill>
                  <a:schemeClr val="tx1"/>
                </a:solidFill>
                <a:latin typeface="+mn-lt"/>
                <a:ea typeface="+mn-ea"/>
                <a:cs typeface="+mn-cs"/>
              </a:rPr>
              <a:t> Aktivitäten, die für Fehlerfreundlichkeit herstellen (Redundanz, Grenzziehung und Austausch, die für die Entfaltung von Vielfalt (Diversity) sorgen.  vgl. Prinzip Fehlerfreundlichkeit).</a:t>
            </a:r>
          </a:p>
          <a:p>
            <a:pPr lvl="0"/>
            <a:r>
              <a:rPr lang="de-DE" sz="1200" kern="1200">
                <a:solidFill>
                  <a:schemeClr val="tx1"/>
                </a:solidFill>
                <a:latin typeface="+mn-lt"/>
                <a:ea typeface="+mn-ea"/>
                <a:cs typeface="+mn-cs"/>
              </a:rPr>
              <a:t>Aufbau und Pflege von Querverbindungen und Quervernetzungen(Interconnections), die, weil zunächst nicht unbedingt nötig und genutzt, „überflüssig“ erscheinen). </a:t>
            </a:r>
          </a:p>
          <a:p>
            <a:r>
              <a:rPr lang="de-DE" sz="1200" kern="1200">
                <a:solidFill>
                  <a:schemeClr val="tx1"/>
                </a:solidFill>
                <a:latin typeface="+mn-lt"/>
                <a:ea typeface="+mn-ea"/>
                <a:cs typeface="+mn-cs"/>
              </a:rPr>
              <a:t> </a:t>
            </a:r>
          </a:p>
          <a:p>
            <a:r>
              <a:rPr lang="de-DE" sz="1200" b="1" kern="1200">
                <a:solidFill>
                  <a:schemeClr val="tx1"/>
                </a:solidFill>
                <a:latin typeface="+mn-lt"/>
                <a:ea typeface="+mn-ea"/>
                <a:cs typeface="+mn-cs"/>
              </a:rPr>
              <a:t>b)</a:t>
            </a:r>
            <a:r>
              <a:rPr lang="de-DE" sz="1200" kern="1200">
                <a:solidFill>
                  <a:schemeClr val="tx1"/>
                </a:solidFill>
                <a:latin typeface="+mn-lt"/>
                <a:ea typeface="+mn-ea"/>
                <a:cs typeface="+mn-cs"/>
              </a:rPr>
              <a:t> </a:t>
            </a:r>
            <a:r>
              <a:rPr lang="de-DE" sz="1200" b="1" i="1" kern="1200">
                <a:solidFill>
                  <a:schemeClr val="tx1"/>
                </a:solidFill>
                <a:latin typeface="+mn-lt"/>
                <a:ea typeface="+mn-ea"/>
                <a:cs typeface="+mn-cs"/>
              </a:rPr>
              <a:t>Effizienzförderne Aktivitäten</a:t>
            </a:r>
            <a:endParaRPr lang="de-DE" sz="1200" kern="1200">
              <a:solidFill>
                <a:schemeClr val="tx1"/>
              </a:solidFill>
              <a:latin typeface="+mn-lt"/>
              <a:ea typeface="+mn-ea"/>
              <a:cs typeface="+mn-cs"/>
            </a:endParaRPr>
          </a:p>
          <a:p>
            <a:r>
              <a:rPr lang="de-DE" sz="1200" b="1" i="1" kern="1200">
                <a:solidFill>
                  <a:schemeClr val="tx1"/>
                </a:solidFill>
                <a:latin typeface="+mn-lt"/>
                <a:ea typeface="+mn-ea"/>
                <a:cs typeface="+mn-cs"/>
              </a:rPr>
              <a:t> </a:t>
            </a:r>
            <a:endParaRPr lang="de-DE" sz="1200" kern="1200">
              <a:solidFill>
                <a:schemeClr val="tx1"/>
              </a:solidFill>
              <a:latin typeface="+mn-lt"/>
              <a:ea typeface="+mn-ea"/>
              <a:cs typeface="+mn-cs"/>
            </a:endParaRPr>
          </a:p>
          <a:p>
            <a:pPr lvl="0"/>
            <a:r>
              <a:rPr lang="de-DE" sz="1200" kern="1200">
                <a:solidFill>
                  <a:schemeClr val="tx1"/>
                </a:solidFill>
                <a:latin typeface="+mn-lt"/>
                <a:ea typeface="+mn-ea"/>
                <a:cs typeface="+mn-cs"/>
              </a:rPr>
              <a:t>Volle Ausnutzung und Auslastung aller zur Verfügung stehenden Strukturen/Kapazitäten/Potenziale zum stringenten und stromlinienförmigen (streamlined) Verfolgen und Erreichen bestimmter Ziele.</a:t>
            </a:r>
          </a:p>
          <a:p>
            <a:r>
              <a:rPr lang="de-DE" sz="1200" kern="1200">
                <a:solidFill>
                  <a:schemeClr val="tx1"/>
                </a:solidFill>
                <a:latin typeface="+mn-lt"/>
                <a:ea typeface="+mn-ea"/>
                <a:cs typeface="+mn-cs"/>
              </a:rPr>
              <a:t> </a:t>
            </a:r>
          </a:p>
          <a:p>
            <a:r>
              <a:rPr lang="de-DE" sz="1200" b="1" kern="1200">
                <a:solidFill>
                  <a:schemeClr val="tx1"/>
                </a:solidFill>
                <a:latin typeface="+mn-lt"/>
                <a:ea typeface="+mn-ea"/>
                <a:cs typeface="+mn-cs"/>
              </a:rPr>
              <a:t>Zum optimalen Verhältnis von resilienzfördernden Aktivitäten und effizienzfördernden Aktivitäten </a:t>
            </a:r>
            <a:endParaRPr lang="de-DE" sz="1200" kern="1200">
              <a:solidFill>
                <a:schemeClr val="tx1"/>
              </a:solidFill>
              <a:latin typeface="+mn-lt"/>
              <a:ea typeface="+mn-ea"/>
              <a:cs typeface="+mn-cs"/>
            </a:endParaRPr>
          </a:p>
          <a:p>
            <a:r>
              <a:rPr lang="de-DE" sz="1200" kern="1200">
                <a:solidFill>
                  <a:schemeClr val="tx1"/>
                </a:solidFill>
                <a:latin typeface="+mn-lt"/>
                <a:ea typeface="+mn-ea"/>
                <a:cs typeface="+mn-cs"/>
              </a:rPr>
              <a:t> </a:t>
            </a:r>
          </a:p>
          <a:p>
            <a:r>
              <a:rPr lang="de-DE" sz="1200" kern="1200">
                <a:solidFill>
                  <a:schemeClr val="tx1"/>
                </a:solidFill>
                <a:latin typeface="+mn-lt"/>
                <a:ea typeface="+mn-ea"/>
                <a:cs typeface="+mn-cs"/>
              </a:rPr>
              <a:t>Lebende Systeme suchen stets nach einem optimalen, ausgewogenen Verhältnis beider Aktivitäten. Nimmt man die empirische Forschung über lebende Systeme ernst, dann erscheinen lebende Systeme dann nachhaltig lebens- und überlebensfähig, wenn sie in etwa 2/3 ihrer Aktivitäten für Resilienz und 1/3 für Effizienz aufwenden.</a:t>
            </a:r>
          </a:p>
          <a:p>
            <a:r>
              <a:rPr lang="de-DE" sz="1200" kern="1200">
                <a:solidFill>
                  <a:schemeClr val="tx1"/>
                </a:solidFill>
                <a:latin typeface="+mn-lt"/>
                <a:ea typeface="+mn-ea"/>
                <a:cs typeface="+mn-cs"/>
              </a:rPr>
              <a:t> </a:t>
            </a:r>
          </a:p>
          <a:p>
            <a:pPr lvl="0"/>
            <a:r>
              <a:rPr lang="de-DE" sz="1200" kern="1200">
                <a:solidFill>
                  <a:schemeClr val="tx1"/>
                </a:solidFill>
                <a:latin typeface="+mn-lt"/>
                <a:ea typeface="+mn-ea"/>
                <a:cs typeface="+mn-cs"/>
              </a:rPr>
              <a:t>Ein gutes Beispiel sind Gehirnaktivitäten. Was für biologische Systeme gilt, gilt genauso für psychische und soziale Systeme. Auch hier finden sich leicht zahlreiche Beispiele (Psychische Regenerationsfähigkeit, Funktionierende Gemeinschaften wie z.B. Familien oder Nachbarschaftssysteme)</a:t>
            </a:r>
          </a:p>
          <a:p>
            <a:r>
              <a:rPr lang="de-DE" sz="1200" kern="1200">
                <a:solidFill>
                  <a:schemeClr val="tx1"/>
                </a:solidFill>
                <a:latin typeface="+mn-lt"/>
                <a:ea typeface="+mn-ea"/>
                <a:cs typeface="+mn-cs"/>
              </a:rPr>
              <a:t> </a:t>
            </a:r>
          </a:p>
          <a:p>
            <a:r>
              <a:rPr lang="de-DE" sz="1200" b="1" kern="1200">
                <a:solidFill>
                  <a:schemeClr val="tx1"/>
                </a:solidFill>
                <a:latin typeface="+mn-lt"/>
                <a:ea typeface="+mn-ea"/>
                <a:cs typeface="+mn-cs"/>
              </a:rPr>
              <a:t>Vitalitätsfenster </a:t>
            </a:r>
            <a:endParaRPr lang="de-DE" sz="1200" kern="1200">
              <a:solidFill>
                <a:schemeClr val="tx1"/>
              </a:solidFill>
              <a:latin typeface="+mn-lt"/>
              <a:ea typeface="+mn-ea"/>
              <a:cs typeface="+mn-cs"/>
            </a:endParaRPr>
          </a:p>
          <a:p>
            <a:r>
              <a:rPr lang="de-DE" sz="1200" kern="1200">
                <a:solidFill>
                  <a:schemeClr val="tx1"/>
                </a:solidFill>
                <a:latin typeface="+mn-lt"/>
                <a:ea typeface="+mn-ea"/>
                <a:cs typeface="+mn-cs"/>
              </a:rPr>
              <a:t> </a:t>
            </a:r>
          </a:p>
          <a:p>
            <a:r>
              <a:rPr lang="de-DE" sz="1200" kern="1200">
                <a:solidFill>
                  <a:schemeClr val="tx1"/>
                </a:solidFill>
                <a:latin typeface="+mn-lt"/>
                <a:ea typeface="+mn-ea"/>
                <a:cs typeface="+mn-cs"/>
              </a:rPr>
              <a:t>Die Grafik stellt den beschriebenen Zusammenhang in einer Kurve dar. Das Optimum liegt nicht in der Mitte. Das Vitalitätsfenster (Lietaers, 2009) kennzeichnet den Bereich, in dem lebende Systeme nachhaltig überlebensfähig bleiben können. </a:t>
            </a:r>
          </a:p>
          <a:p>
            <a:r>
              <a:rPr lang="de-DE" sz="1200" kern="1200">
                <a:solidFill>
                  <a:schemeClr val="tx1"/>
                </a:solidFill>
                <a:latin typeface="+mn-lt"/>
                <a:ea typeface="+mn-ea"/>
                <a:cs typeface="+mn-cs"/>
              </a:rPr>
              <a:t> </a:t>
            </a:r>
          </a:p>
          <a:p>
            <a:r>
              <a:rPr lang="de-DE" sz="1200" b="1" kern="1200">
                <a:solidFill>
                  <a:schemeClr val="tx1"/>
                </a:solidFill>
                <a:latin typeface="+mn-lt"/>
                <a:ea typeface="+mn-ea"/>
                <a:cs typeface="+mn-cs"/>
              </a:rPr>
              <a:t>Eine einfache Überlebensformel</a:t>
            </a:r>
            <a:endParaRPr lang="de-DE" sz="1200" kern="1200">
              <a:solidFill>
                <a:schemeClr val="tx1"/>
              </a:solidFill>
              <a:latin typeface="+mn-lt"/>
              <a:ea typeface="+mn-ea"/>
              <a:cs typeface="+mn-cs"/>
            </a:endParaRPr>
          </a:p>
          <a:p>
            <a:r>
              <a:rPr lang="de-DE" sz="1200" kern="1200">
                <a:solidFill>
                  <a:schemeClr val="tx1"/>
                </a:solidFill>
                <a:latin typeface="+mn-lt"/>
                <a:ea typeface="+mn-ea"/>
                <a:cs typeface="+mn-cs"/>
              </a:rPr>
              <a:t> </a:t>
            </a:r>
          </a:p>
          <a:p>
            <a:r>
              <a:rPr lang="de-DE" sz="1200" kern="1200">
                <a:solidFill>
                  <a:schemeClr val="tx1"/>
                </a:solidFill>
                <a:latin typeface="+mn-lt"/>
                <a:ea typeface="+mn-ea"/>
                <a:cs typeface="+mn-cs"/>
              </a:rPr>
              <a:t>Es ergibt sich eine einfache Überlebensformel: Aktivitäten für Resilienz sind etwa doppelt so wichtig wie Aktivitäten für Effizienz. Der goldene Schnitt, das optimale Verhältnis für lebende Systeme lautet: </a:t>
            </a:r>
          </a:p>
          <a:p>
            <a:r>
              <a:rPr lang="de-DE" sz="1200" kern="1200">
                <a:solidFill>
                  <a:schemeClr val="tx1"/>
                </a:solidFill>
                <a:latin typeface="+mn-lt"/>
                <a:ea typeface="+mn-ea"/>
                <a:cs typeface="+mn-cs"/>
              </a:rPr>
              <a:t> </a:t>
            </a:r>
          </a:p>
          <a:p>
            <a:r>
              <a:rPr lang="de-DE" sz="1200" u="sng" kern="1200">
                <a:solidFill>
                  <a:schemeClr val="tx1"/>
                </a:solidFill>
                <a:latin typeface="+mn-lt"/>
                <a:ea typeface="+mn-ea"/>
                <a:cs typeface="+mn-cs"/>
              </a:rPr>
              <a:t>2/3 belastbarkeitssichernde Aktivitäten</a:t>
            </a:r>
            <a:endParaRPr lang="de-DE" sz="1200" kern="1200">
              <a:solidFill>
                <a:schemeClr val="tx1"/>
              </a:solidFill>
              <a:latin typeface="+mn-lt"/>
              <a:ea typeface="+mn-ea"/>
              <a:cs typeface="+mn-cs"/>
            </a:endParaRPr>
          </a:p>
          <a:p>
            <a:r>
              <a:rPr lang="de-DE" sz="1200" kern="1200">
                <a:solidFill>
                  <a:schemeClr val="tx1"/>
                </a:solidFill>
                <a:latin typeface="+mn-lt"/>
                <a:ea typeface="+mn-ea"/>
                <a:cs typeface="+mn-cs"/>
              </a:rPr>
              <a:t>1/3 effizienzsichernde Aktivitäten</a:t>
            </a:r>
          </a:p>
          <a:p>
            <a:r>
              <a:rPr lang="de-DE" sz="1200" kern="1200">
                <a:solidFill>
                  <a:schemeClr val="tx1"/>
                </a:solidFill>
                <a:latin typeface="+mn-lt"/>
                <a:ea typeface="+mn-ea"/>
                <a:cs typeface="+mn-cs"/>
              </a:rPr>
              <a:t> </a:t>
            </a:r>
          </a:p>
          <a:p>
            <a:r>
              <a:rPr lang="de-DE" sz="1200" b="1" kern="1200">
                <a:solidFill>
                  <a:schemeClr val="tx1"/>
                </a:solidFill>
                <a:latin typeface="+mn-lt"/>
                <a:ea typeface="+mn-ea"/>
                <a:cs typeface="+mn-cs"/>
              </a:rPr>
              <a:t>Wenn Belastbarkeit zum Problem wird </a:t>
            </a:r>
            <a:endParaRPr lang="de-DE" sz="1200" kern="1200">
              <a:solidFill>
                <a:schemeClr val="tx1"/>
              </a:solidFill>
              <a:latin typeface="+mn-lt"/>
              <a:ea typeface="+mn-ea"/>
              <a:cs typeface="+mn-cs"/>
            </a:endParaRPr>
          </a:p>
          <a:p>
            <a:r>
              <a:rPr lang="de-DE" sz="1200" kern="1200">
                <a:solidFill>
                  <a:schemeClr val="tx1"/>
                </a:solidFill>
                <a:latin typeface="+mn-lt"/>
                <a:ea typeface="+mn-ea"/>
                <a:cs typeface="+mn-cs"/>
              </a:rPr>
              <a:t> </a:t>
            </a:r>
          </a:p>
          <a:p>
            <a:r>
              <a:rPr lang="de-DE" sz="1200" kern="1200">
                <a:solidFill>
                  <a:schemeClr val="tx1"/>
                </a:solidFill>
                <a:latin typeface="+mn-lt"/>
                <a:ea typeface="+mn-ea"/>
                <a:cs typeface="+mn-cs"/>
              </a:rPr>
              <a:t>Systeme, die zu sehr nach Resilienz streben (zu stark auf Aktivitäten zum Erhalt von Belastbarkeit setzen), verlieren ihre Durchsetzungsfähig. Sie werden irgendwann an den Rand gedrängt und sterben ab. </a:t>
            </a:r>
          </a:p>
          <a:p>
            <a:r>
              <a:rPr lang="de-DE" sz="1200" kern="1200">
                <a:solidFill>
                  <a:schemeClr val="tx1"/>
                </a:solidFill>
                <a:latin typeface="+mn-lt"/>
                <a:ea typeface="+mn-ea"/>
                <a:cs typeface="+mn-cs"/>
              </a:rPr>
              <a:t> </a:t>
            </a:r>
          </a:p>
          <a:p>
            <a:r>
              <a:rPr lang="de-DE" sz="1200" b="1" kern="1200">
                <a:solidFill>
                  <a:schemeClr val="tx1"/>
                </a:solidFill>
                <a:latin typeface="+mn-lt"/>
                <a:ea typeface="+mn-ea"/>
                <a:cs typeface="+mn-cs"/>
              </a:rPr>
              <a:t>Wenn Effizienz zum Problem wird</a:t>
            </a:r>
            <a:endParaRPr lang="de-DE" sz="1200" kern="1200">
              <a:solidFill>
                <a:schemeClr val="tx1"/>
              </a:solidFill>
              <a:latin typeface="+mn-lt"/>
              <a:ea typeface="+mn-ea"/>
              <a:cs typeface="+mn-cs"/>
            </a:endParaRPr>
          </a:p>
          <a:p>
            <a:r>
              <a:rPr lang="de-DE" sz="1200" kern="1200">
                <a:solidFill>
                  <a:schemeClr val="tx1"/>
                </a:solidFill>
                <a:latin typeface="+mn-lt"/>
                <a:ea typeface="+mn-ea"/>
                <a:cs typeface="+mn-cs"/>
              </a:rPr>
              <a:t> </a:t>
            </a:r>
          </a:p>
          <a:p>
            <a:r>
              <a:rPr lang="de-DE" sz="1200" kern="1200">
                <a:solidFill>
                  <a:schemeClr val="tx1"/>
                </a:solidFill>
                <a:latin typeface="+mn-lt"/>
                <a:ea typeface="+mn-ea"/>
                <a:cs typeface="+mn-cs"/>
              </a:rPr>
              <a:t>Systeme, die zu sehr nach Effizienz streben, verlieren ihre Widerstandsfähigkeit. Sie implodieren in dem überhitzten Feuerwerk, das sie selbst erzeugen. </a:t>
            </a:r>
          </a:p>
          <a:p>
            <a:r>
              <a:rPr lang="de-DE" sz="1200" kern="1200">
                <a:solidFill>
                  <a:schemeClr val="tx1"/>
                </a:solidFill>
                <a:latin typeface="+mn-lt"/>
                <a:ea typeface="+mn-ea"/>
                <a:cs typeface="+mn-cs"/>
              </a:rPr>
              <a:t> </a:t>
            </a:r>
          </a:p>
          <a:p>
            <a:r>
              <a:rPr lang="de-DE" sz="1200" kern="1200">
                <a:solidFill>
                  <a:schemeClr val="tx1"/>
                </a:solidFill>
                <a:latin typeface="+mn-lt"/>
                <a:ea typeface="+mn-ea"/>
                <a:cs typeface="+mn-cs"/>
              </a:rPr>
              <a:t>Das gegenwärtige Wirtschafts- und Finanzsystem strebt, motiviert durch einen  radikalen Neoliberalismus, mit allen Mitteln und ohne Rücksicht auf Verluste nach immer mehr Effizienz. Speziell das internationale Finanzsystem operiert, sagt Bernard Lietaers, weit außerhalb des Vitalitätsfensters und zeigt sich entsprechend hochgradig instabil - durch zu hohe Effizienz und eine ausgeprägte Monokultur der Geldschöpfung durch wenige große, global agierende  Finanzakteure (Banken, Hedge-Fonds). Immer schneller aufeinander folgende</a:t>
            </a:r>
          </a:p>
          <a:p>
            <a:r>
              <a:rPr lang="de-DE" sz="1200" kern="1200">
                <a:solidFill>
                  <a:schemeClr val="tx1"/>
                </a:solidFill>
                <a:latin typeface="+mn-lt"/>
                <a:ea typeface="+mn-ea"/>
                <a:cs typeface="+mn-cs"/>
              </a:rPr>
              <a:t>Finanzkrisen sind die Folge. Das lässt sich mit dem beschriebenen theoretischen Modell sehr gut erklären. </a:t>
            </a:r>
          </a:p>
          <a:p>
            <a:r>
              <a:rPr lang="de-DE" sz="1200" kern="1200">
                <a:solidFill>
                  <a:schemeClr val="tx1"/>
                </a:solidFill>
                <a:latin typeface="+mn-lt"/>
                <a:ea typeface="+mn-ea"/>
                <a:cs typeface="+mn-cs"/>
              </a:rPr>
              <a:t> </a:t>
            </a:r>
          </a:p>
          <a:p>
            <a:r>
              <a:rPr lang="de-DE" sz="1200" kern="1200">
                <a:solidFill>
                  <a:schemeClr val="tx1"/>
                </a:solidFill>
                <a:latin typeface="+mn-lt"/>
                <a:ea typeface="+mn-ea"/>
                <a:cs typeface="+mn-cs"/>
              </a:rPr>
              <a:t>Umgekehrt liefert das Modell wertvolle Hinweise dafür, worauf intelligente Personen und soziale Systeme achten sollten, wenn sie sich weiterentwickeln und nachhaltig überlebensfähig bleiben wollen.  Resilienz: Belastbarkeit/Strapazierfähigkeit/Anpassungsfähigkeit/ Elastizität/Spannkraft/Widerstandsfähigkeit </a:t>
            </a:r>
          </a:p>
          <a:p>
            <a:r>
              <a:rPr lang="de-DE" sz="1200" kern="1200">
                <a:solidFill>
                  <a:schemeClr val="tx1"/>
                </a:solidFill>
                <a:latin typeface="+mn-lt"/>
                <a:ea typeface="+mn-ea"/>
                <a:cs typeface="+mn-cs"/>
              </a:rPr>
              <a:t>Wichtig: Resilienz und Effizienz sind, genauer betrachtet keine feststehenden Eigenschaften von Systemen. Es sind Aktivitäten! </a:t>
            </a:r>
          </a:p>
          <a:p>
            <a:endParaRPr lang="de-DE"/>
          </a:p>
        </p:txBody>
      </p:sp>
      <p:sp>
        <p:nvSpPr>
          <p:cNvPr id="4" name="Foliennummernplatzhalter 3"/>
          <p:cNvSpPr>
            <a:spLocks noGrp="1"/>
          </p:cNvSpPr>
          <p:nvPr>
            <p:ph type="sldNum" sz="quarter" idx="10"/>
          </p:nvPr>
        </p:nvSpPr>
        <p:spPr/>
        <p:txBody>
          <a:bodyPr/>
          <a:lstStyle/>
          <a:p>
            <a:fld id="{AAFF00E2-4F43-EB4D-888E-253AA9ED9F54}" type="slidenum">
              <a:rPr lang="de-DE" smtClean="0"/>
              <a:pPr/>
              <a:t>22</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4C10-D0FE-0047-B377-F9108957F45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29378F1-7097-DC73-FE76-5E839D32E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8765699-552B-5E21-0DCC-E0B51239C377}"/>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5" name="Fußzeilenplatzhalter 4">
            <a:extLst>
              <a:ext uri="{FF2B5EF4-FFF2-40B4-BE49-F238E27FC236}">
                <a16:creationId xmlns:a16="http://schemas.microsoft.com/office/drawing/2014/main" id="{C29B71E9-808F-94C8-4CEF-4CD74D8E804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D47C52E-1723-5038-DF19-30250D266E1D}"/>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738581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BD9A7-0560-2C3A-7BDD-F8E19522394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E97C23B-6BD0-73E7-452B-BD6BB09CB3B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0B175C-F6D8-7CE0-9CAD-8EDD74B26AD7}"/>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5" name="Fußzeilenplatzhalter 4">
            <a:extLst>
              <a:ext uri="{FF2B5EF4-FFF2-40B4-BE49-F238E27FC236}">
                <a16:creationId xmlns:a16="http://schemas.microsoft.com/office/drawing/2014/main" id="{2A35E218-6041-91E3-E85B-8837E53814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2759243-14B9-70F5-6204-A8CD6F19A88F}"/>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106837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D702BC7-ECE2-21D1-5ED4-C562AB142DA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CBB5B05-34BE-0327-C343-B5FCCC7CD91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AC4FAB5-5F95-D54E-E08D-34F1F0CBD41A}"/>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5" name="Fußzeilenplatzhalter 4">
            <a:extLst>
              <a:ext uri="{FF2B5EF4-FFF2-40B4-BE49-F238E27FC236}">
                <a16:creationId xmlns:a16="http://schemas.microsoft.com/office/drawing/2014/main" id="{D798E55E-8DE8-9E5E-1766-0D275FDC209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52212D8-63FB-A072-7852-C0B15E28784C}"/>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244267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6E885-CF2E-E1E1-2FA2-9FA7A23C7E0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B78E4DD-4E80-E730-CA99-6CBBC38A336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DE284A-1456-4AE3-3BB5-B249272D2A62}"/>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5" name="Fußzeilenplatzhalter 4">
            <a:extLst>
              <a:ext uri="{FF2B5EF4-FFF2-40B4-BE49-F238E27FC236}">
                <a16:creationId xmlns:a16="http://schemas.microsoft.com/office/drawing/2014/main" id="{05801E8E-B757-9D91-2F8D-8D8CE925B3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46FDCDE-2C1F-7F0A-7C90-57DE5EE62DA6}"/>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199138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22DA6-733D-7A62-0224-0F899EC5C2B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742F7EC-DB7E-809D-43CB-D678727053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D9DA134-CAF9-D2FE-AE1F-93DC9E80EEEA}"/>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5" name="Fußzeilenplatzhalter 4">
            <a:extLst>
              <a:ext uri="{FF2B5EF4-FFF2-40B4-BE49-F238E27FC236}">
                <a16:creationId xmlns:a16="http://schemas.microsoft.com/office/drawing/2014/main" id="{CDE0807C-10A3-D60C-1F0A-5D783B8F95D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876A408-C1A3-96F0-0EC0-1C464666712E}"/>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218688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1D586-1EE6-B0C8-9D3B-89724BA5486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DAF9F6E-EF8F-9ECA-6C20-B31FA21A4BB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A938B90-0A49-F793-7E78-5EF702C8B93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9434B99-5612-15ED-D2E0-83769DCE5CE6}"/>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6" name="Fußzeilenplatzhalter 5">
            <a:extLst>
              <a:ext uri="{FF2B5EF4-FFF2-40B4-BE49-F238E27FC236}">
                <a16:creationId xmlns:a16="http://schemas.microsoft.com/office/drawing/2014/main" id="{3CDD5BEC-58B3-ED38-6325-D2FA07EC4C1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6C9F930-06E4-2736-4C58-BF2B450BFD13}"/>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3953063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D05F0-82C6-DA42-1FE9-8E8C7A6B29B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8790B4F-CC67-EC35-EA5B-37863BA7F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1DBC7CC-07CE-EF34-C009-08A790FDBA2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CE0291D-B5F2-95EE-9794-BC6EA6931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46DFEC1-FBC0-972D-1E9C-6972AA9856E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0738E01-605E-12D6-133A-7AA70284B8B0}"/>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8" name="Fußzeilenplatzhalter 7">
            <a:extLst>
              <a:ext uri="{FF2B5EF4-FFF2-40B4-BE49-F238E27FC236}">
                <a16:creationId xmlns:a16="http://schemas.microsoft.com/office/drawing/2014/main" id="{21935DEA-01F6-5A23-4A81-B73C8192E4B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AF0B191-260C-D2A5-5D93-D2D132791623}"/>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30325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AF696-4A2E-43BF-30B2-042C2EAC47F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211007E-AD51-E916-712E-4FFBFEEAD894}"/>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4" name="Fußzeilenplatzhalter 3">
            <a:extLst>
              <a:ext uri="{FF2B5EF4-FFF2-40B4-BE49-F238E27FC236}">
                <a16:creationId xmlns:a16="http://schemas.microsoft.com/office/drawing/2014/main" id="{164B6E8E-9586-8C02-1F8E-CF71200630F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B2D8A64-BA71-104F-50DB-D1C8D9914A96}"/>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302466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20F388B-281D-746C-7276-F2760072A8AC}"/>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3" name="Fußzeilenplatzhalter 2">
            <a:extLst>
              <a:ext uri="{FF2B5EF4-FFF2-40B4-BE49-F238E27FC236}">
                <a16:creationId xmlns:a16="http://schemas.microsoft.com/office/drawing/2014/main" id="{3D9B7AC2-8CE5-B844-EAA6-84EFC2458A1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B7215EF-01E0-5F0B-0D3B-DE5499F8D565}"/>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267516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5DE15-DEC0-5C66-44CA-D3870FBE132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44C79E4-D1AF-6FA6-8C0D-82DD244720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F015338-D8F8-9662-2359-17E7CF56A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1581244-A773-5177-4512-C85E30FDCD43}"/>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6" name="Fußzeilenplatzhalter 5">
            <a:extLst>
              <a:ext uri="{FF2B5EF4-FFF2-40B4-BE49-F238E27FC236}">
                <a16:creationId xmlns:a16="http://schemas.microsoft.com/office/drawing/2014/main" id="{198199E4-5951-A86F-B405-25C3DCCEFC8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AE0EA6F-6559-24B4-339B-68AA63741ECA}"/>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365419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8CE536-8810-438D-CFB5-190A13B1A6A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4E3BA0-FC83-A715-D984-0BF599810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046F9D8-BF13-37CB-65DE-40FB90749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23A32C2-4366-415A-0445-260A8EDD061E}"/>
              </a:ext>
            </a:extLst>
          </p:cNvPr>
          <p:cNvSpPr>
            <a:spLocks noGrp="1"/>
          </p:cNvSpPr>
          <p:nvPr>
            <p:ph type="dt" sz="half" idx="10"/>
          </p:nvPr>
        </p:nvSpPr>
        <p:spPr/>
        <p:txBody>
          <a:bodyPr/>
          <a:lstStyle/>
          <a:p>
            <a:fld id="{68DE5440-CFD8-A64C-9278-9404D76DE95A}" type="datetimeFigureOut">
              <a:rPr lang="de-DE" smtClean="0"/>
              <a:t>25.03.24</a:t>
            </a:fld>
            <a:endParaRPr lang="de-DE"/>
          </a:p>
        </p:txBody>
      </p:sp>
      <p:sp>
        <p:nvSpPr>
          <p:cNvPr id="6" name="Fußzeilenplatzhalter 5">
            <a:extLst>
              <a:ext uri="{FF2B5EF4-FFF2-40B4-BE49-F238E27FC236}">
                <a16:creationId xmlns:a16="http://schemas.microsoft.com/office/drawing/2014/main" id="{CA8E595D-AD3C-69D2-E95D-7C01B37CB82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242475B-B6D6-DD43-AA94-5CFA2AFC6078}"/>
              </a:ext>
            </a:extLst>
          </p:cNvPr>
          <p:cNvSpPr>
            <a:spLocks noGrp="1"/>
          </p:cNvSpPr>
          <p:nvPr>
            <p:ph type="sldNum" sz="quarter" idx="12"/>
          </p:nvPr>
        </p:nvSpPr>
        <p:spPr/>
        <p:txBody>
          <a:bodyPr/>
          <a:lstStyle/>
          <a:p>
            <a:fld id="{6972A21F-D4CF-F44E-B591-40E3DCC07C1E}" type="slidenum">
              <a:rPr lang="de-DE" smtClean="0"/>
              <a:t>‹Nr.›</a:t>
            </a:fld>
            <a:endParaRPr lang="de-DE"/>
          </a:p>
        </p:txBody>
      </p:sp>
    </p:spTree>
    <p:extLst>
      <p:ext uri="{BB962C8B-B14F-4D97-AF65-F5344CB8AC3E}">
        <p14:creationId xmlns:p14="http://schemas.microsoft.com/office/powerpoint/2010/main" val="2663439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5EBA06D-52C3-5D34-EE1A-22340E0BAE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917E214-24AE-256E-1875-3010AD836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3BDA835-E914-DA5D-6428-7ED6F6F57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E5440-CFD8-A64C-9278-9404D76DE95A}" type="datetimeFigureOut">
              <a:rPr lang="de-DE" smtClean="0"/>
              <a:t>25.03.24</a:t>
            </a:fld>
            <a:endParaRPr lang="de-DE"/>
          </a:p>
        </p:txBody>
      </p:sp>
      <p:sp>
        <p:nvSpPr>
          <p:cNvPr id="5" name="Fußzeilenplatzhalter 4">
            <a:extLst>
              <a:ext uri="{FF2B5EF4-FFF2-40B4-BE49-F238E27FC236}">
                <a16:creationId xmlns:a16="http://schemas.microsoft.com/office/drawing/2014/main" id="{9D8B52E3-E03C-A566-CB95-9630E05906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387ECFE-0475-EFF5-BB45-F579CC951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2A21F-D4CF-F44E-B591-40E3DCC07C1E}" type="slidenum">
              <a:rPr lang="de-DE" smtClean="0"/>
              <a:t>‹Nr.›</a:t>
            </a:fld>
            <a:endParaRPr lang="de-DE"/>
          </a:p>
        </p:txBody>
      </p:sp>
    </p:spTree>
    <p:extLst>
      <p:ext uri="{BB962C8B-B14F-4D97-AF65-F5344CB8AC3E}">
        <p14:creationId xmlns:p14="http://schemas.microsoft.com/office/powerpoint/2010/main" val="2549299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4.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5.png"/><Relationship Id="rId10" Type="http://schemas.openxmlformats.org/officeDocument/2006/relationships/customXml" Target="../ink/ink6.xml"/><Relationship Id="rId4" Type="http://schemas.openxmlformats.org/officeDocument/2006/relationships/customXml" Target="../ink/ink2.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file:////Users/janbleckwedel/Library/Group%20Containers/UBF8T346G9.ms/WebArchiveCopyPasteTempFiles/com.microsoft.Word/page5image3209483936"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3">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0A51A0F2-6136-D3C2-D4F7-F17BF3B17426}"/>
              </a:ext>
            </a:extLst>
          </p:cNvPr>
          <p:cNvPicPr>
            <a:picLocks noChangeAspect="1"/>
          </p:cNvPicPr>
          <p:nvPr/>
        </p:nvPicPr>
        <p:blipFill rotWithShape="1">
          <a:blip r:embed="rId2">
            <a:alphaModFix amt="60000"/>
            <a:extLst>
              <a:ext uri="{BEBA8EAE-BF5A-486C-A8C5-ECC9F3942E4B}">
                <a14:imgProps xmlns:a14="http://schemas.microsoft.com/office/drawing/2010/main">
                  <a14:imgLayer r:embed="rId3">
                    <a14:imgEffect>
                      <a14:brightnessContrast bright="22000"/>
                    </a14:imgEffect>
                  </a14:imgLayer>
                </a14:imgProps>
              </a:ext>
            </a:extLst>
          </a:blip>
          <a:srcRect t="18336" b="6664"/>
          <a:stretch/>
        </p:blipFill>
        <p:spPr>
          <a:xfrm>
            <a:off x="-1" y="10"/>
            <a:ext cx="12192001" cy="6857990"/>
          </a:xfrm>
          <a:prstGeom prst="rect">
            <a:avLst/>
          </a:prstGeom>
        </p:spPr>
      </p:pic>
      <p:sp>
        <p:nvSpPr>
          <p:cNvPr id="2" name="Titel 1">
            <a:extLst>
              <a:ext uri="{FF2B5EF4-FFF2-40B4-BE49-F238E27FC236}">
                <a16:creationId xmlns:a16="http://schemas.microsoft.com/office/drawing/2014/main" id="{8D8154F9-C992-582F-B435-C793D5BCDE5F}"/>
              </a:ext>
            </a:extLst>
          </p:cNvPr>
          <p:cNvSpPr>
            <a:spLocks noGrp="1"/>
          </p:cNvSpPr>
          <p:nvPr>
            <p:ph type="ctrTitle"/>
          </p:nvPr>
        </p:nvSpPr>
        <p:spPr>
          <a:xfrm>
            <a:off x="838199" y="557189"/>
            <a:ext cx="5155263" cy="5571899"/>
          </a:xfrm>
        </p:spPr>
        <p:txBody>
          <a:bodyPr vert="horz" lIns="91440" tIns="45720" rIns="91440" bIns="45720" rtlCol="0" anchor="ctr">
            <a:normAutofit/>
          </a:bodyPr>
          <a:lstStyle/>
          <a:p>
            <a:pPr algn="l"/>
            <a:r>
              <a:rPr lang="en-US" sz="4400" b="1" dirty="0">
                <a:solidFill>
                  <a:srgbClr val="FFFFFF"/>
                </a:solidFill>
              </a:rPr>
              <a:t>KLIMA, GESUNDHEIT </a:t>
            </a:r>
            <a:br>
              <a:rPr lang="en-US" sz="4400" b="1" dirty="0">
                <a:solidFill>
                  <a:srgbClr val="FFFFFF"/>
                </a:solidFill>
              </a:rPr>
            </a:br>
            <a:r>
              <a:rPr lang="en-US" sz="4400" b="1" dirty="0">
                <a:solidFill>
                  <a:srgbClr val="FFFFFF"/>
                </a:solidFill>
              </a:rPr>
              <a:t>UND ZUVERSICHT</a:t>
            </a:r>
            <a:br>
              <a:rPr lang="en-US" sz="4400" b="1" dirty="0">
                <a:solidFill>
                  <a:srgbClr val="FFFFFF"/>
                </a:solidFill>
              </a:rPr>
            </a:br>
            <a:br>
              <a:rPr lang="en-US" sz="4400" dirty="0">
                <a:solidFill>
                  <a:srgbClr val="FFFFFF"/>
                </a:solidFill>
              </a:rPr>
            </a:br>
            <a:r>
              <a:rPr lang="en-US" sz="2800" dirty="0" err="1">
                <a:solidFill>
                  <a:srgbClr val="FFFFFF"/>
                </a:solidFill>
              </a:rPr>
              <a:t>Salutogenese</a:t>
            </a:r>
            <a:r>
              <a:rPr lang="en-US" sz="2800" dirty="0">
                <a:solidFill>
                  <a:srgbClr val="FFFFFF"/>
                </a:solidFill>
              </a:rPr>
              <a:t> und </a:t>
            </a:r>
            <a:r>
              <a:rPr lang="en-US" sz="2800" dirty="0" err="1">
                <a:solidFill>
                  <a:srgbClr val="FFFFFF"/>
                </a:solidFill>
              </a:rPr>
              <a:t>Gestaltungszuversicht</a:t>
            </a:r>
            <a:r>
              <a:rPr lang="en-US" sz="2800" dirty="0">
                <a:solidFill>
                  <a:srgbClr val="FFFFFF"/>
                </a:solidFill>
              </a:rPr>
              <a:t> in </a:t>
            </a:r>
            <a:r>
              <a:rPr lang="en-US" sz="2800" dirty="0" err="1">
                <a:solidFill>
                  <a:srgbClr val="FFFFFF"/>
                </a:solidFill>
              </a:rPr>
              <a:t>herausfordernden</a:t>
            </a:r>
            <a:r>
              <a:rPr lang="en-US" sz="2800" dirty="0">
                <a:solidFill>
                  <a:srgbClr val="FFFFFF"/>
                </a:solidFill>
              </a:rPr>
              <a:t> </a:t>
            </a:r>
            <a:r>
              <a:rPr lang="en-US" sz="2800" dirty="0" err="1">
                <a:solidFill>
                  <a:srgbClr val="FFFFFF"/>
                </a:solidFill>
              </a:rPr>
              <a:t>Zeiten</a:t>
            </a:r>
            <a:br>
              <a:rPr lang="en-US" sz="4400" dirty="0">
                <a:solidFill>
                  <a:srgbClr val="FFFFFF"/>
                </a:solidFill>
              </a:rPr>
            </a:br>
            <a:br>
              <a:rPr lang="en-US" sz="4400" dirty="0">
                <a:solidFill>
                  <a:srgbClr val="FFFFFF"/>
                </a:solidFill>
              </a:rPr>
            </a:br>
            <a:endParaRPr lang="en-US" sz="4400" dirty="0">
              <a:solidFill>
                <a:srgbClr val="FFFFFF"/>
              </a:solidFill>
            </a:endParaRPr>
          </a:p>
        </p:txBody>
      </p:sp>
      <p:sp>
        <p:nvSpPr>
          <p:cNvPr id="4" name="Textfeld 3">
            <a:extLst>
              <a:ext uri="{FF2B5EF4-FFF2-40B4-BE49-F238E27FC236}">
                <a16:creationId xmlns:a16="http://schemas.microsoft.com/office/drawing/2014/main" id="{D9AA83AF-099B-5EC1-B40F-98483D1C37AC}"/>
              </a:ext>
            </a:extLst>
          </p:cNvPr>
          <p:cNvSpPr txBox="1"/>
          <p:nvPr/>
        </p:nvSpPr>
        <p:spPr>
          <a:xfrm>
            <a:off x="838199" y="4242553"/>
            <a:ext cx="5879661" cy="3168650"/>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rgbClr val="FFFFFF"/>
                </a:solidFill>
                <a:latin typeface="+mj-lt"/>
              </a:rPr>
              <a:t>MATERIALIEN ZUM FORUM EINS/FULDA 2024 </a:t>
            </a:r>
            <a:br>
              <a:rPr lang="en-US" sz="2000" dirty="0">
                <a:solidFill>
                  <a:srgbClr val="FFFFFF"/>
                </a:solidFill>
              </a:rPr>
            </a:br>
            <a:r>
              <a:rPr lang="en-US" sz="2000" dirty="0">
                <a:solidFill>
                  <a:srgbClr val="92D050"/>
                </a:solidFill>
                <a:latin typeface="+mj-lt"/>
              </a:rPr>
              <a:t>Die </a:t>
            </a:r>
            <a:r>
              <a:rPr lang="en-US" sz="2000" dirty="0" err="1">
                <a:solidFill>
                  <a:srgbClr val="92D050"/>
                </a:solidFill>
                <a:latin typeface="+mj-lt"/>
              </a:rPr>
              <a:t>Klimakrise</a:t>
            </a:r>
            <a:r>
              <a:rPr lang="en-US" sz="2000" dirty="0">
                <a:solidFill>
                  <a:srgbClr val="92D050"/>
                </a:solidFill>
                <a:latin typeface="+mj-lt"/>
              </a:rPr>
              <a:t> und </a:t>
            </a:r>
            <a:r>
              <a:rPr lang="en-US" sz="2000" dirty="0" err="1">
                <a:solidFill>
                  <a:srgbClr val="92D050"/>
                </a:solidFill>
                <a:latin typeface="+mj-lt"/>
              </a:rPr>
              <a:t>ihr</a:t>
            </a:r>
            <a:r>
              <a:rPr lang="en-US" sz="2000" dirty="0">
                <a:solidFill>
                  <a:srgbClr val="92D050"/>
                </a:solidFill>
                <a:latin typeface="+mj-lt"/>
              </a:rPr>
              <a:t> </a:t>
            </a:r>
            <a:r>
              <a:rPr lang="en-US" sz="2000" dirty="0" err="1">
                <a:solidFill>
                  <a:srgbClr val="92D050"/>
                </a:solidFill>
                <a:latin typeface="+mj-lt"/>
              </a:rPr>
              <a:t>Einfluss</a:t>
            </a:r>
            <a:r>
              <a:rPr lang="en-US" sz="2000" dirty="0">
                <a:solidFill>
                  <a:srgbClr val="92D050"/>
                </a:solidFill>
                <a:latin typeface="+mj-lt"/>
              </a:rPr>
              <a:t> auf die </a:t>
            </a:r>
            <a:r>
              <a:rPr lang="en-US" sz="2000" dirty="0" err="1">
                <a:solidFill>
                  <a:srgbClr val="92D050"/>
                </a:solidFill>
                <a:latin typeface="+mj-lt"/>
              </a:rPr>
              <a:t>psychische</a:t>
            </a:r>
            <a:r>
              <a:rPr lang="en-US" sz="2000" dirty="0">
                <a:solidFill>
                  <a:srgbClr val="92D050"/>
                </a:solidFill>
                <a:latin typeface="+mj-lt"/>
              </a:rPr>
              <a:t> Gesundheit – </a:t>
            </a:r>
            <a:r>
              <a:rPr lang="en-US" sz="2000" dirty="0" err="1">
                <a:solidFill>
                  <a:srgbClr val="92D050"/>
                </a:solidFill>
                <a:latin typeface="+mj-lt"/>
              </a:rPr>
              <a:t>Implikationen</a:t>
            </a:r>
            <a:r>
              <a:rPr lang="en-US" sz="2000" dirty="0">
                <a:solidFill>
                  <a:srgbClr val="92D050"/>
                </a:solidFill>
                <a:latin typeface="+mj-lt"/>
              </a:rPr>
              <a:t> für die </a:t>
            </a:r>
            <a:r>
              <a:rPr lang="en-US" sz="2000" dirty="0" err="1">
                <a:solidFill>
                  <a:srgbClr val="92D050"/>
                </a:solidFill>
                <a:latin typeface="+mj-lt"/>
              </a:rPr>
              <a:t>praktische</a:t>
            </a:r>
            <a:r>
              <a:rPr lang="en-US" sz="2000" dirty="0">
                <a:solidFill>
                  <a:srgbClr val="92D050"/>
                </a:solidFill>
                <a:latin typeface="+mj-lt"/>
              </a:rPr>
              <a:t> Arbeit </a:t>
            </a:r>
            <a:r>
              <a:rPr lang="en-US" sz="2000" dirty="0" err="1">
                <a:solidFill>
                  <a:srgbClr val="92D050"/>
                </a:solidFill>
                <a:latin typeface="+mj-lt"/>
              </a:rPr>
              <a:t>mit</a:t>
            </a:r>
            <a:r>
              <a:rPr lang="en-US" sz="2000" dirty="0">
                <a:solidFill>
                  <a:srgbClr val="92D050"/>
                </a:solidFill>
                <a:latin typeface="+mj-lt"/>
              </a:rPr>
              <a:t> der </a:t>
            </a:r>
            <a:r>
              <a:rPr lang="en-US" sz="2000" dirty="0" err="1">
                <a:solidFill>
                  <a:srgbClr val="92D050"/>
                </a:solidFill>
                <a:latin typeface="+mj-lt"/>
              </a:rPr>
              <a:t>Klientel</a:t>
            </a:r>
            <a:r>
              <a:rPr lang="en-US" sz="2000" dirty="0">
                <a:solidFill>
                  <a:srgbClr val="92D050"/>
                </a:solidFill>
                <a:latin typeface="+mj-lt"/>
              </a:rPr>
              <a:t> (S. Funke und J. Bleckwedel)</a:t>
            </a:r>
            <a:br>
              <a:rPr lang="en-US" sz="2000" dirty="0">
                <a:solidFill>
                  <a:srgbClr val="FFFFFF"/>
                </a:solidFill>
              </a:rPr>
            </a:br>
            <a:br>
              <a:rPr lang="en-US" sz="2000" dirty="0">
                <a:solidFill>
                  <a:srgbClr val="FFFFFF"/>
                </a:solidFill>
              </a:rPr>
            </a:br>
            <a:endParaRPr lang="en-US" sz="2000" dirty="0">
              <a:solidFill>
                <a:srgbClr val="FFFFFF"/>
              </a:solidFill>
            </a:endParaRPr>
          </a:p>
        </p:txBody>
      </p:sp>
      <p:sp>
        <p:nvSpPr>
          <p:cNvPr id="3" name="Textfeld 2">
            <a:extLst>
              <a:ext uri="{FF2B5EF4-FFF2-40B4-BE49-F238E27FC236}">
                <a16:creationId xmlns:a16="http://schemas.microsoft.com/office/drawing/2014/main" id="{5F0A9553-48D3-4BE5-F17C-20F6CB4D6387}"/>
              </a:ext>
            </a:extLst>
          </p:cNvPr>
          <p:cNvSpPr txBox="1"/>
          <p:nvPr/>
        </p:nvSpPr>
        <p:spPr>
          <a:xfrm>
            <a:off x="7003886" y="5759534"/>
            <a:ext cx="4899039" cy="369554"/>
          </a:xfrm>
          <a:prstGeom prst="rect">
            <a:avLst/>
          </a:prstGeom>
          <a:noFill/>
        </p:spPr>
        <p:txBody>
          <a:bodyPr vert="horz" lIns="91440" tIns="45720" rIns="91440" bIns="45720" rtlCol="0">
            <a:noAutofit/>
          </a:bodyPr>
          <a:lstStyle/>
          <a:p>
            <a:pPr algn="ctr">
              <a:lnSpc>
                <a:spcPct val="90000"/>
              </a:lnSpc>
              <a:spcBef>
                <a:spcPts val="1000"/>
              </a:spcBef>
            </a:pPr>
            <a:r>
              <a:rPr lang="en-US" sz="1400" dirty="0">
                <a:solidFill>
                  <a:schemeClr val="bg1"/>
                </a:solidFill>
              </a:rPr>
              <a:t>© www.janbleckwedel.de</a:t>
            </a:r>
            <a:br>
              <a:rPr lang="en-US" sz="1400" dirty="0">
                <a:solidFill>
                  <a:schemeClr val="bg1"/>
                </a:solidFill>
              </a:rPr>
            </a:br>
            <a:r>
              <a:rPr lang="en-US" sz="1400" dirty="0" err="1">
                <a:solidFill>
                  <a:schemeClr val="bg1"/>
                </a:solidFill>
                <a:latin typeface="+mj-lt"/>
              </a:rPr>
              <a:t>Systemisch</a:t>
            </a:r>
            <a:r>
              <a:rPr lang="en-US" sz="1400" dirty="0">
                <a:solidFill>
                  <a:schemeClr val="bg1"/>
                </a:solidFill>
                <a:latin typeface="+mj-lt"/>
              </a:rPr>
              <a:t> </a:t>
            </a:r>
            <a:r>
              <a:rPr lang="en-US" sz="1400" dirty="0" err="1">
                <a:solidFill>
                  <a:schemeClr val="bg1"/>
                </a:solidFill>
                <a:latin typeface="+mj-lt"/>
              </a:rPr>
              <a:t>entwicklungsorientierte</a:t>
            </a:r>
            <a:r>
              <a:rPr lang="en-US" sz="1400" dirty="0">
                <a:solidFill>
                  <a:schemeClr val="bg1"/>
                </a:solidFill>
                <a:latin typeface="+mj-lt"/>
              </a:rPr>
              <a:t> </a:t>
            </a:r>
            <a:r>
              <a:rPr lang="en-US" sz="1400" dirty="0" err="1">
                <a:solidFill>
                  <a:schemeClr val="bg1"/>
                </a:solidFill>
                <a:latin typeface="+mj-lt"/>
              </a:rPr>
              <a:t>Pespektiven</a:t>
            </a:r>
            <a:r>
              <a:rPr lang="en-US" sz="1400" dirty="0">
                <a:solidFill>
                  <a:schemeClr val="bg1"/>
                </a:solidFill>
                <a:latin typeface="+mj-lt"/>
              </a:rPr>
              <a:t> </a:t>
            </a:r>
          </a:p>
        </p:txBody>
      </p:sp>
    </p:spTree>
    <p:extLst>
      <p:ext uri="{BB962C8B-B14F-4D97-AF65-F5344CB8AC3E}">
        <p14:creationId xmlns:p14="http://schemas.microsoft.com/office/powerpoint/2010/main" val="24118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817F7-7241-64BD-975D-2C8B804C7D1B}"/>
              </a:ext>
            </a:extLst>
          </p:cNvPr>
          <p:cNvSpPr>
            <a:spLocks noGrp="1"/>
          </p:cNvSpPr>
          <p:nvPr>
            <p:ph type="title"/>
          </p:nvPr>
        </p:nvSpPr>
        <p:spPr>
          <a:xfrm>
            <a:off x="2443269" y="350225"/>
            <a:ext cx="7392376" cy="786926"/>
          </a:xfrm>
        </p:spPr>
        <p:txBody>
          <a:bodyPr>
            <a:normAutofit fontScale="90000"/>
          </a:bodyPr>
          <a:lstStyle/>
          <a:p>
            <a:b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br>
            <a: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t>sechs Fragen für Entwicklungsvorhaben</a:t>
            </a:r>
            <a:endParaRPr lang="de-DE" sz="2400" dirty="0">
              <a:solidFill>
                <a:srgbClr val="0070C0"/>
              </a:solidFill>
              <a:latin typeface="Comic Sans MS" panose="030F0902030302020204" pitchFamily="66" charset="0"/>
            </a:endParaRPr>
          </a:p>
        </p:txBody>
      </p:sp>
      <p:sp>
        <p:nvSpPr>
          <p:cNvPr id="7" name="Inhaltsplatzhalter 6">
            <a:extLst>
              <a:ext uri="{FF2B5EF4-FFF2-40B4-BE49-F238E27FC236}">
                <a16:creationId xmlns:a16="http://schemas.microsoft.com/office/drawing/2014/main" id="{3C75E754-022A-E30B-E929-34C0355A9F38}"/>
              </a:ext>
            </a:extLst>
          </p:cNvPr>
          <p:cNvSpPr>
            <a:spLocks noGrp="1"/>
          </p:cNvSpPr>
          <p:nvPr>
            <p:ph idx="1"/>
          </p:nvPr>
        </p:nvSpPr>
        <p:spPr>
          <a:xfrm>
            <a:off x="1884046" y="1834165"/>
            <a:ext cx="8510822" cy="3663369"/>
          </a:xfrm>
        </p:spPr>
        <p:txBody>
          <a:bodyPr>
            <a:normAutofit/>
          </a:bodyPr>
          <a:lstStyle/>
          <a:p>
            <a:pPr marL="0" indent="0">
              <a:buNone/>
            </a:pPr>
            <a:br>
              <a:rPr lang="de-DE" sz="1350" b="1" dirty="0">
                <a:latin typeface="AppleSystemUIFont"/>
                <a:ea typeface="Calibri" panose="020F0502020204030204" pitchFamily="34" charset="0"/>
                <a:cs typeface="AppleSystemUIFont"/>
              </a:rPr>
            </a:br>
            <a:endParaRPr lang="de-DE" sz="1350" dirty="0">
              <a:latin typeface="AppleSystemUIFont"/>
              <a:ea typeface="Calibri" panose="020F0502020204030204" pitchFamily="34" charset="0"/>
              <a:cs typeface="AppleSystemUIFont"/>
            </a:endParaRPr>
          </a:p>
          <a:p>
            <a:pPr marL="257175" indent="-257175">
              <a:buFont typeface="Wingdings" pitchFamily="2" charset="2"/>
              <a:buChar char=""/>
            </a:pPr>
            <a:endParaRPr lang="de-DE" sz="1350" dirty="0">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buFont typeface="Wingdings" pitchFamily="2" charset="2"/>
              <a:buChar char=""/>
            </a:pPr>
            <a:endParaRPr lang="de-DE" sz="1350" dirty="0">
              <a:latin typeface="Calibri" panose="020F0502020204030204" pitchFamily="34" charset="0"/>
              <a:ea typeface="Times New Roman" panose="02020603050405020304" pitchFamily="18" charset="0"/>
              <a:cs typeface="Times New Roman" panose="02020603050405020304" pitchFamily="18" charset="0"/>
            </a:endParaRPr>
          </a:p>
          <a:p>
            <a:endParaRPr lang="de-DE" dirty="0"/>
          </a:p>
        </p:txBody>
      </p:sp>
      <p:sp>
        <p:nvSpPr>
          <p:cNvPr id="4" name="Textfeld 3">
            <a:extLst>
              <a:ext uri="{FF2B5EF4-FFF2-40B4-BE49-F238E27FC236}">
                <a16:creationId xmlns:a16="http://schemas.microsoft.com/office/drawing/2014/main" id="{904FC285-5B81-B668-29E8-193249D28985}"/>
              </a:ext>
            </a:extLst>
          </p:cNvPr>
          <p:cNvSpPr txBox="1"/>
          <p:nvPr/>
        </p:nvSpPr>
        <p:spPr>
          <a:xfrm>
            <a:off x="8523205" y="6428556"/>
            <a:ext cx="2105959" cy="300082"/>
          </a:xfrm>
          <a:prstGeom prst="rect">
            <a:avLst/>
          </a:prstGeom>
          <a:noFill/>
        </p:spPr>
        <p:txBody>
          <a:bodyPr wrap="square" rtlCol="0">
            <a:spAutoFit/>
          </a:bodyPr>
          <a:lstStyle/>
          <a:p>
            <a:r>
              <a:rPr lang="de-DE" sz="1350" dirty="0">
                <a:solidFill>
                  <a:srgbClr val="0070C0"/>
                </a:solidFill>
              </a:rPr>
              <a:t>© www.janbleckwedel.de</a:t>
            </a:r>
          </a:p>
        </p:txBody>
      </p:sp>
      <p:graphicFrame>
        <p:nvGraphicFramePr>
          <p:cNvPr id="9" name="Inhaltsplatzhalter 6">
            <a:extLst>
              <a:ext uri="{FF2B5EF4-FFF2-40B4-BE49-F238E27FC236}">
                <a16:creationId xmlns:a16="http://schemas.microsoft.com/office/drawing/2014/main" id="{20845C91-8190-5F97-E952-ACF1632F6B57}"/>
              </a:ext>
            </a:extLst>
          </p:cNvPr>
          <p:cNvGraphicFramePr>
            <a:graphicFrameLocks/>
          </p:cNvGraphicFramePr>
          <p:nvPr>
            <p:extLst>
              <p:ext uri="{D42A27DB-BD31-4B8C-83A1-F6EECF244321}">
                <p14:modId xmlns:p14="http://schemas.microsoft.com/office/powerpoint/2010/main" val="1582339030"/>
              </p:ext>
            </p:extLst>
          </p:nvPr>
        </p:nvGraphicFramePr>
        <p:xfrm>
          <a:off x="3201138" y="1534086"/>
          <a:ext cx="6314397" cy="4694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a:extLst>
              <a:ext uri="{FF2B5EF4-FFF2-40B4-BE49-F238E27FC236}">
                <a16:creationId xmlns:a16="http://schemas.microsoft.com/office/drawing/2014/main" id="{4373C462-54F1-27D7-C3EF-79AFA1892CBC}"/>
              </a:ext>
            </a:extLst>
          </p:cNvPr>
          <p:cNvSpPr txBox="1"/>
          <p:nvPr/>
        </p:nvSpPr>
        <p:spPr>
          <a:xfrm>
            <a:off x="5316443" y="2908092"/>
            <a:ext cx="1257300" cy="1569660"/>
          </a:xfrm>
          <a:prstGeom prst="rect">
            <a:avLst/>
          </a:prstGeom>
          <a:noFill/>
        </p:spPr>
        <p:txBody>
          <a:bodyPr wrap="square" rtlCol="0">
            <a:spAutoFit/>
          </a:bodyPr>
          <a:lstStyle/>
          <a:p>
            <a:pPr algn="ctr"/>
            <a:r>
              <a:rPr lang="de-DE" sz="1600" b="1" dirty="0">
                <a:solidFill>
                  <a:srgbClr val="00B050"/>
                </a:solidFill>
                <a:latin typeface="Comic Sans MS" panose="030F0902030302020204" pitchFamily="66" charset="0"/>
              </a:rPr>
              <a:t>Worauf müssen wir besonders achten, um erfolgreich zu sein?</a:t>
            </a:r>
          </a:p>
        </p:txBody>
      </p:sp>
      <p:sp>
        <p:nvSpPr>
          <p:cNvPr id="8" name="Textfeld 7">
            <a:extLst>
              <a:ext uri="{FF2B5EF4-FFF2-40B4-BE49-F238E27FC236}">
                <a16:creationId xmlns:a16="http://schemas.microsoft.com/office/drawing/2014/main" id="{FD7E7EB7-160E-82C1-D717-BC078B0E6C71}"/>
              </a:ext>
            </a:extLst>
          </p:cNvPr>
          <p:cNvSpPr txBox="1"/>
          <p:nvPr/>
        </p:nvSpPr>
        <p:spPr>
          <a:xfrm>
            <a:off x="1651000" y="6475640"/>
            <a:ext cx="4076700" cy="300082"/>
          </a:xfrm>
          <a:prstGeom prst="rect">
            <a:avLst/>
          </a:prstGeom>
          <a:noFill/>
        </p:spPr>
        <p:txBody>
          <a:bodyPr wrap="square" rtlCol="0">
            <a:spAutoFit/>
          </a:bodyPr>
          <a:lstStyle/>
          <a:p>
            <a:r>
              <a:rPr lang="de-DE" sz="1350" dirty="0">
                <a:solidFill>
                  <a:srgbClr val="0070C0"/>
                </a:solidFill>
              </a:rPr>
              <a:t>S.E.P.  Systemisch Entwicklungsorientierte Perspektiven </a:t>
            </a:r>
          </a:p>
        </p:txBody>
      </p:sp>
    </p:spTree>
    <p:extLst>
      <p:ext uri="{BB962C8B-B14F-4D97-AF65-F5344CB8AC3E}">
        <p14:creationId xmlns:p14="http://schemas.microsoft.com/office/powerpoint/2010/main" val="23994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E144C4F9-CE55-8547-A132-0259AE18787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DB2DE9D2-A9C5-6B49-927B-5043DABABA6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graphicEl>
                                              <a:dgm id="{DEC70200-4845-C146-BD68-3C3712EE924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graphicEl>
                                              <a:dgm id="{2CEA231D-0D0F-0649-B32D-178761E5CC4A}"/>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graphicEl>
                                              <a:dgm id="{619C58BE-0DF0-C047-B351-C369BB6A4DA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graphicEl>
                                              <a:dgm id="{81178009-ADC9-7143-B31E-F33FC1BF5E6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817F7-7241-64BD-975D-2C8B804C7D1B}"/>
              </a:ext>
            </a:extLst>
          </p:cNvPr>
          <p:cNvSpPr>
            <a:spLocks noGrp="1"/>
          </p:cNvSpPr>
          <p:nvPr>
            <p:ph type="title"/>
          </p:nvPr>
        </p:nvSpPr>
        <p:spPr>
          <a:xfrm>
            <a:off x="819398" y="350225"/>
            <a:ext cx="9904020" cy="744479"/>
          </a:xfrm>
        </p:spPr>
        <p:txBody>
          <a:bodyPr>
            <a:normAutofit fontScale="90000"/>
          </a:bodyPr>
          <a:lstStyle/>
          <a:p>
            <a:pPr algn="ctr"/>
            <a:b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br>
            <a: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t>Einschätzung der Ausgangslage – Sieben Thesen </a:t>
            </a:r>
            <a:b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br>
            <a:b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br>
            <a:r>
              <a:rPr lang="de-DE" sz="1300" b="1" cap="all" dirty="0">
                <a:solidFill>
                  <a:srgbClr val="0070C0"/>
                </a:solidFill>
                <a:ea typeface="Cambria" panose="02040503050406030204" pitchFamily="18" charset="0"/>
                <a:cs typeface="Times New Roman" panose="02020603050405020304" pitchFamily="18" charset="0"/>
              </a:rPr>
              <a:t>Sebastian Funke und Jan Bleckwedel</a:t>
            </a:r>
            <a:endParaRPr lang="de-DE" sz="1300" dirty="0">
              <a:solidFill>
                <a:srgbClr val="0070C0"/>
              </a:solidFill>
            </a:endParaRPr>
          </a:p>
        </p:txBody>
      </p:sp>
      <p:sp>
        <p:nvSpPr>
          <p:cNvPr id="7" name="Inhaltsplatzhalter 6">
            <a:extLst>
              <a:ext uri="{FF2B5EF4-FFF2-40B4-BE49-F238E27FC236}">
                <a16:creationId xmlns:a16="http://schemas.microsoft.com/office/drawing/2014/main" id="{3C75E754-022A-E30B-E929-34C0355A9F38}"/>
              </a:ext>
            </a:extLst>
          </p:cNvPr>
          <p:cNvSpPr>
            <a:spLocks noGrp="1"/>
          </p:cNvSpPr>
          <p:nvPr>
            <p:ph idx="1"/>
          </p:nvPr>
        </p:nvSpPr>
        <p:spPr>
          <a:xfrm>
            <a:off x="641268" y="1834165"/>
            <a:ext cx="10759044" cy="4360573"/>
          </a:xfrm>
        </p:spPr>
        <p:txBody>
          <a:bodyPr>
            <a:normAutofit fontScale="85000" lnSpcReduction="20000"/>
          </a:bodyPr>
          <a:lstStyle/>
          <a:p>
            <a:pPr>
              <a:buFont typeface="Wingdings" pitchFamily="2" charset="2"/>
              <a:buChar char="Ø"/>
            </a:pPr>
            <a:r>
              <a:rPr lang="de-DE" sz="1800" b="1" dirty="0">
                <a:solidFill>
                  <a:srgbClr val="7030A0"/>
                </a:solidFill>
                <a:ea typeface="Calibri" panose="020F0502020204030204" pitchFamily="34" charset="0"/>
                <a:cs typeface="AppleSystemUIFont"/>
              </a:rPr>
              <a:t>(A) DIE </a:t>
            </a:r>
            <a:r>
              <a:rPr lang="de-DE" sz="1800" b="1" dirty="0">
                <a:solidFill>
                  <a:srgbClr val="7030A0"/>
                </a:solidFill>
                <a:ea typeface="Adobe Fan Heiti Std B" panose="020B0700000000000000" pitchFamily="34" charset="-128"/>
              </a:rPr>
              <a:t>RAHMENBEDINGUNGEN VERÄNDERN SICH GRUNDLEGEND</a:t>
            </a:r>
            <a:r>
              <a:rPr lang="de-DE" sz="1800" b="1" dirty="0">
                <a:solidFill>
                  <a:srgbClr val="002060"/>
                </a:solidFill>
                <a:latin typeface="Calibri Light" panose="020F0302020204030204" pitchFamily="34" charset="0"/>
                <a:ea typeface="Adobe Fan Heiti Std B" panose="020B0700000000000000" pitchFamily="34" charset="-128"/>
              </a:rPr>
              <a:t>: </a:t>
            </a:r>
            <a:r>
              <a:rPr lang="de-DE" sz="1800" dirty="0">
                <a:solidFill>
                  <a:srgbClr val="002060"/>
                </a:solidFill>
                <a:latin typeface="Calibri Light" panose="020F0302020204030204" pitchFamily="34" charset="0"/>
                <a:ea typeface="Adobe Fan Heiti Std B" panose="020B0700000000000000" pitchFamily="34" charset="-128"/>
              </a:rPr>
              <a:t>Die Folgen des menschengemachten Klimawandels verändern (a) </a:t>
            </a:r>
            <a:r>
              <a:rPr lang="de-DE" sz="1800" b="1" dirty="0">
                <a:solidFill>
                  <a:srgbClr val="002060"/>
                </a:solidFill>
                <a:latin typeface="Calibri Light" panose="020F0302020204030204" pitchFamily="34" charset="0"/>
                <a:ea typeface="Adobe Fan Heiti Std B" panose="020B0700000000000000" pitchFamily="34" charset="-128"/>
              </a:rPr>
              <a:t>die Rahmenbedingungen </a:t>
            </a:r>
            <a:r>
              <a:rPr lang="de-DE" sz="1800" dirty="0">
                <a:solidFill>
                  <a:srgbClr val="002060"/>
                </a:solidFill>
                <a:latin typeface="Calibri Light" panose="020F0302020204030204" pitchFamily="34" charset="0"/>
                <a:ea typeface="Adobe Fan Heiti Std B" panose="020B0700000000000000" pitchFamily="34" charset="-128"/>
              </a:rPr>
              <a:t>für das Leben und Zusammenleben aller Lebewesen, und (b) die Aussichten am Horizont grundlegend. </a:t>
            </a:r>
          </a:p>
          <a:p>
            <a:pPr>
              <a:buFont typeface="Wingdings" pitchFamily="2" charset="2"/>
              <a:buChar char="Ø"/>
            </a:pPr>
            <a:r>
              <a:rPr lang="de-DE" sz="1800" b="1" dirty="0">
                <a:solidFill>
                  <a:srgbClr val="7030A0"/>
                </a:solidFill>
                <a:effectLst/>
                <a:ea typeface="Adobe Fan Heiti Std B" panose="020B0700000000000000" pitchFamily="34" charset="-128"/>
              </a:rPr>
              <a:t>(B) DIE F</a:t>
            </a:r>
            <a:r>
              <a:rPr lang="de-DE" sz="1800" b="1" dirty="0">
                <a:solidFill>
                  <a:srgbClr val="7030A0"/>
                </a:solidFill>
                <a:ea typeface="Adobe Fan Heiti Std B" panose="020B0700000000000000" pitchFamily="34" charset="-128"/>
              </a:rPr>
              <a:t>OLGEN ZEIGEN SICH  </a:t>
            </a:r>
            <a:r>
              <a:rPr lang="de-DE" sz="1800" b="1" dirty="0">
                <a:solidFill>
                  <a:srgbClr val="7030A0"/>
                </a:solidFill>
                <a:effectLst/>
                <a:ea typeface="Adobe Fan Heiti Std B" panose="020B0700000000000000" pitchFamily="34" charset="-128"/>
              </a:rPr>
              <a:t>IN ALLEN BEREICHEN UND AUF ALLEN EBENEN</a:t>
            </a:r>
            <a:r>
              <a:rPr lang="de-DE" sz="1800" b="1" dirty="0">
                <a:solidFill>
                  <a:srgbClr val="002060"/>
                </a:solidFill>
                <a:effectLst/>
                <a:latin typeface="Calibri Light" panose="020F0302020204030204" pitchFamily="34" charset="0"/>
                <a:ea typeface="Adobe Fan Heiti Std B" panose="020B0700000000000000" pitchFamily="34" charset="-128"/>
              </a:rPr>
              <a:t>: </a:t>
            </a:r>
            <a:r>
              <a:rPr lang="de-DE" sz="1800" dirty="0">
                <a:solidFill>
                  <a:srgbClr val="002060"/>
                </a:solidFill>
                <a:effectLst/>
                <a:latin typeface="Calibri Light" panose="020F0302020204030204" pitchFamily="34" charset="0"/>
                <a:ea typeface="Adobe Fan Heiti Std B" panose="020B0700000000000000" pitchFamily="34" charset="-128"/>
              </a:rPr>
              <a:t>Die Folgen (u.a. Erderwärmung, Artensterben, Eskalation von Gewalt, Fragmentierung und Beschleunigung) zeigen sich global </a:t>
            </a:r>
            <a:r>
              <a:rPr lang="de-DE" sz="1800" b="1" dirty="0">
                <a:solidFill>
                  <a:srgbClr val="002060"/>
                </a:solidFill>
                <a:effectLst/>
                <a:latin typeface="Calibri Light" panose="020F0302020204030204" pitchFamily="34" charset="0"/>
                <a:ea typeface="Adobe Fan Heiti Std B" panose="020B0700000000000000" pitchFamily="34" charset="-128"/>
              </a:rPr>
              <a:t>in allen Bereichen und auf allen Ebenen - </a:t>
            </a:r>
            <a:r>
              <a:rPr lang="de-DE" sz="1800" dirty="0">
                <a:solidFill>
                  <a:srgbClr val="002060"/>
                </a:solidFill>
                <a:effectLst/>
                <a:latin typeface="Calibri Light" panose="020F0302020204030204" pitchFamily="34" charset="0"/>
                <a:ea typeface="Adobe Fan Heiti Std B" panose="020B0700000000000000" pitchFamily="34" charset="-128"/>
              </a:rPr>
              <a:t>leiblich, psychisch, sozial, kulturell und politisch.</a:t>
            </a:r>
          </a:p>
          <a:p>
            <a:pPr>
              <a:buFont typeface="Wingdings" pitchFamily="2" charset="2"/>
              <a:buChar char="Ø"/>
            </a:pPr>
            <a:r>
              <a:rPr lang="de-DE" sz="1800" b="1" dirty="0">
                <a:solidFill>
                  <a:srgbClr val="7030A0"/>
                </a:solidFill>
                <a:effectLst/>
                <a:ea typeface="Adobe Fan Heiti Std B" panose="020B0700000000000000" pitchFamily="34" charset="-128"/>
              </a:rPr>
              <a:t>(C) UNTERSCHIEDLICHE COPING-MUSTER</a:t>
            </a:r>
            <a:r>
              <a:rPr lang="de-DE" sz="1800" dirty="0">
                <a:solidFill>
                  <a:srgbClr val="002060"/>
                </a:solidFill>
                <a:effectLst/>
                <a:latin typeface="+mj-lt"/>
                <a:ea typeface="Adobe Fan Heiti Std B" panose="020B0700000000000000" pitchFamily="34" charset="-128"/>
              </a:rPr>
              <a:t>: Der stattfindende Wandel wird </a:t>
            </a:r>
            <a:r>
              <a:rPr lang="de-DE" sz="1800" b="1" dirty="0">
                <a:solidFill>
                  <a:srgbClr val="002060"/>
                </a:solidFill>
                <a:effectLst/>
                <a:latin typeface="+mj-lt"/>
                <a:ea typeface="Adobe Fan Heiti Std B" panose="020B0700000000000000" pitchFamily="34" charset="-128"/>
              </a:rPr>
              <a:t>auf verschiedene Art und Weise erlebt und „beantwortet“ </a:t>
            </a:r>
            <a:r>
              <a:rPr lang="de-DE" sz="1800" dirty="0">
                <a:solidFill>
                  <a:srgbClr val="002060"/>
                </a:solidFill>
                <a:effectLst/>
                <a:latin typeface="+mj-lt"/>
                <a:ea typeface="Adobe Fan Heiti Std B" panose="020B0700000000000000" pitchFamily="34" charset="-128"/>
              </a:rPr>
              <a:t>(Copingstrategien, -muster). Diese Unterschiede sollten beachtet und respektiert werden. </a:t>
            </a:r>
          </a:p>
          <a:p>
            <a:pPr>
              <a:buFont typeface="Wingdings" pitchFamily="2" charset="2"/>
              <a:buChar char="Ø"/>
            </a:pPr>
            <a:r>
              <a:rPr lang="de-DE" sz="1800" b="1" dirty="0">
                <a:solidFill>
                  <a:srgbClr val="7030A0"/>
                </a:solidFill>
                <a:effectLst/>
                <a:ea typeface="Adobe Fan Heiti Std B" panose="020B0700000000000000" pitchFamily="34" charset="-128"/>
              </a:rPr>
              <a:t>(D) MEHR </a:t>
            </a:r>
            <a:r>
              <a:rPr lang="de-DE" sz="1800" b="1" dirty="0">
                <a:solidFill>
                  <a:srgbClr val="7030A0"/>
                </a:solidFill>
                <a:ea typeface="Adobe Fan Heiti Std B" panose="020B0700000000000000" pitchFamily="34" charset="-128"/>
              </a:rPr>
              <a:t>EXISTENZIELLE GLEICHHEIT </a:t>
            </a:r>
            <a:r>
              <a:rPr lang="de-DE" sz="1800" dirty="0">
                <a:solidFill>
                  <a:srgbClr val="002060"/>
                </a:solidFill>
                <a:effectLst/>
                <a:latin typeface="+mj-lt"/>
                <a:ea typeface="Adobe Fan Heiti Std B" panose="020B0700000000000000" pitchFamily="34" charset="-128"/>
              </a:rPr>
              <a:t>: </a:t>
            </a:r>
            <a:r>
              <a:rPr lang="de-DE" sz="1800" dirty="0" err="1">
                <a:solidFill>
                  <a:srgbClr val="002060"/>
                </a:solidFill>
                <a:effectLst/>
                <a:latin typeface="+mj-lt"/>
                <a:ea typeface="Adobe Fan Heiti Std B" panose="020B0700000000000000" pitchFamily="34" charset="-128"/>
              </a:rPr>
              <a:t>Sozialarbeiter:innen</a:t>
            </a:r>
            <a:r>
              <a:rPr lang="de-DE" sz="1800" dirty="0">
                <a:solidFill>
                  <a:srgbClr val="002060"/>
                </a:solidFill>
                <a:effectLst/>
                <a:latin typeface="+mj-lt"/>
                <a:ea typeface="Adobe Fan Heiti Std B" panose="020B0700000000000000" pitchFamily="34" charset="-128"/>
              </a:rPr>
              <a:t>, </a:t>
            </a:r>
            <a:r>
              <a:rPr lang="de-DE" sz="1800" dirty="0" err="1">
                <a:solidFill>
                  <a:srgbClr val="002060"/>
                </a:solidFill>
                <a:effectLst/>
                <a:latin typeface="+mj-lt"/>
                <a:ea typeface="Adobe Fan Heiti Std B" panose="020B0700000000000000" pitchFamily="34" charset="-128"/>
              </a:rPr>
              <a:t>Berater:innen</a:t>
            </a:r>
            <a:r>
              <a:rPr lang="de-DE" sz="1800" dirty="0">
                <a:solidFill>
                  <a:srgbClr val="002060"/>
                </a:solidFill>
                <a:effectLst/>
                <a:latin typeface="+mj-lt"/>
                <a:ea typeface="Adobe Fan Heiti Std B" panose="020B0700000000000000" pitchFamily="34" charset="-128"/>
              </a:rPr>
              <a:t>/ </a:t>
            </a:r>
            <a:r>
              <a:rPr lang="de-DE" sz="1800" dirty="0" err="1">
                <a:solidFill>
                  <a:srgbClr val="002060"/>
                </a:solidFill>
                <a:effectLst/>
                <a:latin typeface="+mj-lt"/>
                <a:ea typeface="Adobe Fan Heiti Std B" panose="020B0700000000000000" pitchFamily="34" charset="-128"/>
              </a:rPr>
              <a:t>Therapeut:innen</a:t>
            </a:r>
            <a:r>
              <a:rPr lang="de-DE" sz="1800" dirty="0">
                <a:solidFill>
                  <a:srgbClr val="002060"/>
                </a:solidFill>
                <a:effectLst/>
                <a:latin typeface="+mj-lt"/>
                <a:ea typeface="Adobe Fan Heiti Std B" panose="020B0700000000000000" pitchFamily="34" charset="-128"/>
              </a:rPr>
              <a:t> / </a:t>
            </a:r>
            <a:r>
              <a:rPr lang="de-DE" sz="1800" dirty="0" err="1">
                <a:solidFill>
                  <a:srgbClr val="002060"/>
                </a:solidFill>
                <a:effectLst/>
                <a:latin typeface="+mj-lt"/>
                <a:ea typeface="Adobe Fan Heiti Std B" panose="020B0700000000000000" pitchFamily="34" charset="-128"/>
              </a:rPr>
              <a:t>Supervisor:innen</a:t>
            </a:r>
            <a:r>
              <a:rPr lang="de-DE" sz="1800" dirty="0">
                <a:solidFill>
                  <a:srgbClr val="002060"/>
                </a:solidFill>
                <a:effectLst/>
                <a:latin typeface="+mj-lt"/>
                <a:ea typeface="Adobe Fan Heiti Std B" panose="020B0700000000000000" pitchFamily="34" charset="-128"/>
              </a:rPr>
              <a:t> und ihre Klientel sind alle </a:t>
            </a:r>
            <a:r>
              <a:rPr lang="de-DE" sz="1800" b="1" dirty="0">
                <a:solidFill>
                  <a:srgbClr val="002060"/>
                </a:solidFill>
                <a:effectLst/>
                <a:latin typeface="+mj-lt"/>
                <a:ea typeface="Adobe Fan Heiti Std B" panose="020B0700000000000000" pitchFamily="34" charset="-128"/>
              </a:rPr>
              <a:t>von den Folgen des Klimawandels betroffen (wenn auch in unterschiedlicher Art und Weise). </a:t>
            </a:r>
          </a:p>
          <a:p>
            <a:pPr>
              <a:buFont typeface="Wingdings" pitchFamily="2" charset="2"/>
              <a:buChar char="Ø"/>
            </a:pPr>
            <a:r>
              <a:rPr lang="de-DE" sz="1800" b="1" dirty="0">
                <a:solidFill>
                  <a:srgbClr val="7030A0"/>
                </a:solidFill>
                <a:ea typeface="Adobe Fan Heiti Std B" panose="020B0700000000000000" pitchFamily="34" charset="-128"/>
              </a:rPr>
              <a:t>(E) VERÄNDERTE PROFESSIONELLE SITUATION: U</a:t>
            </a:r>
            <a:r>
              <a:rPr lang="de-DE" sz="1800" dirty="0">
                <a:solidFill>
                  <a:srgbClr val="002060"/>
                </a:solidFill>
                <a:latin typeface="+mj-lt"/>
                <a:ea typeface="Adobe Fan Heiti Std B" panose="020B0700000000000000" pitchFamily="34" charset="-128"/>
              </a:rPr>
              <a:t>nterschiedliche Aufgaben und Rollen bleiben bestehen</a:t>
            </a:r>
            <a:r>
              <a:rPr lang="de-DE" sz="1800" b="1" dirty="0">
                <a:solidFill>
                  <a:srgbClr val="7030A0"/>
                </a:solidFill>
                <a:latin typeface="+mj-lt"/>
                <a:ea typeface="Adobe Fan Heiti Std B" panose="020B0700000000000000" pitchFamily="34" charset="-128"/>
              </a:rPr>
              <a:t>, </a:t>
            </a:r>
            <a:r>
              <a:rPr lang="de-DE" sz="1800" dirty="0">
                <a:solidFill>
                  <a:srgbClr val="002060"/>
                </a:solidFill>
                <a:latin typeface="+mj-lt"/>
                <a:ea typeface="Adobe Fan Heiti Std B" panose="020B0700000000000000" pitchFamily="34" charset="-128"/>
              </a:rPr>
              <a:t>gleichwohl verändern die Rahmenbedingungen </a:t>
            </a:r>
            <a:r>
              <a:rPr lang="de-DE" sz="1800" dirty="0">
                <a:solidFill>
                  <a:srgbClr val="002060"/>
                </a:solidFill>
                <a:effectLst/>
                <a:latin typeface="+mj-lt"/>
                <a:ea typeface="Adobe Fan Heiti Std B" panose="020B0700000000000000" pitchFamily="34" charset="-128"/>
              </a:rPr>
              <a:t>die </a:t>
            </a:r>
            <a:r>
              <a:rPr lang="de-DE" sz="1800" b="1" dirty="0">
                <a:solidFill>
                  <a:srgbClr val="002060"/>
                </a:solidFill>
                <a:effectLst/>
                <a:latin typeface="+mj-lt"/>
                <a:ea typeface="Adobe Fan Heiti Std B" panose="020B0700000000000000" pitchFamily="34" charset="-128"/>
              </a:rPr>
              <a:t>Situation der Zusammenarbeit (insbesondere bei Themen, die mit dem Klimawandel verknüpft sind) grundlegend. Das Thema ist, ob direkt oder indirekt, im Raum präsent. </a:t>
            </a:r>
          </a:p>
          <a:p>
            <a:pPr>
              <a:buFont typeface="Wingdings" pitchFamily="2" charset="2"/>
              <a:buChar char="Ø"/>
            </a:pPr>
            <a:r>
              <a:rPr lang="de-DE" sz="1800" b="1" dirty="0">
                <a:solidFill>
                  <a:srgbClr val="7030A0"/>
                </a:solidFill>
                <a:effectLst/>
                <a:ea typeface="Adobe Fan Heiti Std B" panose="020B0700000000000000" pitchFamily="34" charset="-128"/>
              </a:rPr>
              <a:t>(F) NEUE ENTWICKLUNGSHERAUSFORDERUNGEN</a:t>
            </a:r>
            <a:r>
              <a:rPr lang="de-DE" sz="1800" b="1" dirty="0">
                <a:solidFill>
                  <a:srgbClr val="002060"/>
                </a:solidFill>
                <a:effectLst/>
                <a:latin typeface="+mj-lt"/>
                <a:ea typeface="Adobe Fan Heiti Std B" panose="020B0700000000000000" pitchFamily="34" charset="-128"/>
              </a:rPr>
              <a:t>: </a:t>
            </a:r>
            <a:r>
              <a:rPr lang="de-DE" sz="1800" dirty="0">
                <a:solidFill>
                  <a:srgbClr val="002060"/>
                </a:solidFill>
                <a:effectLst/>
                <a:latin typeface="+mj-lt"/>
                <a:ea typeface="Adobe Fan Heiti Std B" panose="020B0700000000000000" pitchFamily="34" charset="-128"/>
              </a:rPr>
              <a:t>In der Kooperation, Kommunikation und Beziehungsgestaltung mit der jeweiligen Klientel ergeben sich</a:t>
            </a:r>
            <a:r>
              <a:rPr lang="de-DE" sz="1800" b="1" dirty="0">
                <a:solidFill>
                  <a:srgbClr val="002060"/>
                </a:solidFill>
                <a:effectLst/>
                <a:latin typeface="+mj-lt"/>
                <a:ea typeface="Adobe Fan Heiti Std B" panose="020B0700000000000000" pitchFamily="34" charset="-128"/>
              </a:rPr>
              <a:t> neue Themen, Anforderungen, Fragen und Entwicklungsherausforderungen </a:t>
            </a:r>
            <a:r>
              <a:rPr lang="de-DE" sz="1800" dirty="0">
                <a:solidFill>
                  <a:srgbClr val="002060"/>
                </a:solidFill>
                <a:effectLst/>
                <a:latin typeface="+mj-lt"/>
                <a:ea typeface="Adobe Fan Heiti Std B" panose="020B0700000000000000" pitchFamily="34" charset="-128"/>
              </a:rPr>
              <a:t>(sowohl für (a) ein </a:t>
            </a:r>
            <a:r>
              <a:rPr lang="de-DE" sz="1800" dirty="0">
                <a:solidFill>
                  <a:srgbClr val="002060"/>
                </a:solidFill>
                <a:latin typeface="+mj-lt"/>
                <a:ea typeface="Adobe Fan Heiti Std B" panose="020B0700000000000000" pitchFamily="34" charset="-128"/>
              </a:rPr>
              <a:t>gelingendes gesellschaftliches und soziales Zusammenleben als </a:t>
            </a:r>
            <a:r>
              <a:rPr lang="de-DE" sz="1800" dirty="0">
                <a:solidFill>
                  <a:srgbClr val="002060"/>
                </a:solidFill>
                <a:effectLst/>
                <a:latin typeface="+mj-lt"/>
                <a:ea typeface="Adobe Fan Heiti Std B" panose="020B0700000000000000" pitchFamily="34" charset="-128"/>
              </a:rPr>
              <a:t>auch für (b) gelingende Kooperationen in den Feldern soziale Arbeit, Beratung, Therapie, Supervision </a:t>
            </a:r>
            <a:r>
              <a:rPr lang="de-DE" sz="1800" dirty="0">
                <a:solidFill>
                  <a:srgbClr val="002060"/>
                </a:solidFill>
                <a:latin typeface="+mj-lt"/>
                <a:ea typeface="Adobe Fan Heiti Std B" panose="020B0700000000000000" pitchFamily="34" charset="-128"/>
              </a:rPr>
              <a:t>und</a:t>
            </a:r>
            <a:r>
              <a:rPr lang="de-DE" sz="1800" dirty="0">
                <a:solidFill>
                  <a:srgbClr val="002060"/>
                </a:solidFill>
                <a:effectLst/>
                <a:latin typeface="+mj-lt"/>
                <a:ea typeface="Adobe Fan Heiti Std B" panose="020B0700000000000000" pitchFamily="34" charset="-128"/>
              </a:rPr>
              <a:t> Organisationsberatung.</a:t>
            </a:r>
          </a:p>
          <a:p>
            <a:pPr>
              <a:buFont typeface="Wingdings" pitchFamily="2" charset="2"/>
              <a:buChar char="Ø"/>
            </a:pPr>
            <a:r>
              <a:rPr lang="de-DE" sz="1800" b="1" dirty="0">
                <a:solidFill>
                  <a:srgbClr val="7030A0"/>
                </a:solidFill>
                <a:effectLst/>
                <a:ea typeface="Adobe Fan Heiti Std B" panose="020B0700000000000000" pitchFamily="34" charset="-128"/>
              </a:rPr>
              <a:t>(G) CHANCEN FÜR DEN MÖGLICHKEITSSINN</a:t>
            </a:r>
            <a:r>
              <a:rPr lang="de-DE" sz="1800" dirty="0">
                <a:solidFill>
                  <a:srgbClr val="7030A0"/>
                </a:solidFill>
                <a:effectLst/>
                <a:ea typeface="Adobe Fan Heiti Std B" panose="020B0700000000000000" pitchFamily="34" charset="-128"/>
              </a:rPr>
              <a:t>: </a:t>
            </a:r>
            <a:r>
              <a:rPr lang="de-DE" sz="1800" dirty="0">
                <a:solidFill>
                  <a:srgbClr val="002060"/>
                </a:solidFill>
                <a:effectLst/>
                <a:latin typeface="+mj-lt"/>
                <a:ea typeface="Adobe Fan Heiti Std B" panose="020B0700000000000000" pitchFamily="34" charset="-128"/>
              </a:rPr>
              <a:t>Menschen gestalten die Rahmenbedingungen für Entwicklungsräume im Rahmen der Naturgesetze weitgehend selbst! Prinzipiell haben wir das Potenzial zur Veränderung. Was menschengemacht ist, kann auch anders gemacht werden. Wir können auch anders (wenn wir es gemeinsam wollen und angehen)! </a:t>
            </a:r>
            <a:br>
              <a:rPr lang="de-DE" sz="1800" dirty="0">
                <a:solidFill>
                  <a:srgbClr val="002060"/>
                </a:solidFill>
                <a:effectLst/>
                <a:latin typeface="+mj-lt"/>
                <a:ea typeface="Adobe Fan Heiti Std B" panose="020B0700000000000000" pitchFamily="34" charset="-128"/>
              </a:rPr>
            </a:br>
            <a:endParaRPr lang="de-DE" sz="1800" dirty="0">
              <a:solidFill>
                <a:srgbClr val="002060"/>
              </a:solidFill>
              <a:latin typeface="+mj-lt"/>
            </a:endParaRPr>
          </a:p>
          <a:p>
            <a:endParaRPr lang="de-DE" dirty="0"/>
          </a:p>
        </p:txBody>
      </p:sp>
      <p:sp>
        <p:nvSpPr>
          <p:cNvPr id="4" name="Textfeld 3">
            <a:extLst>
              <a:ext uri="{FF2B5EF4-FFF2-40B4-BE49-F238E27FC236}">
                <a16:creationId xmlns:a16="http://schemas.microsoft.com/office/drawing/2014/main" id="{904FC285-5B81-B668-29E8-193249D28985}"/>
              </a:ext>
            </a:extLst>
          </p:cNvPr>
          <p:cNvSpPr txBox="1"/>
          <p:nvPr/>
        </p:nvSpPr>
        <p:spPr>
          <a:xfrm>
            <a:off x="9266643" y="6357734"/>
            <a:ext cx="2105959" cy="300082"/>
          </a:xfrm>
          <a:prstGeom prst="rect">
            <a:avLst/>
          </a:prstGeom>
          <a:noFill/>
        </p:spPr>
        <p:txBody>
          <a:bodyPr wrap="square" rtlCol="0">
            <a:spAutoFit/>
          </a:bodyPr>
          <a:lstStyle/>
          <a:p>
            <a:r>
              <a:rPr lang="de-DE" sz="1350" dirty="0">
                <a:solidFill>
                  <a:srgbClr val="0070C0"/>
                </a:solidFill>
              </a:rPr>
              <a:t>© www.janbleckwedel.de</a:t>
            </a:r>
          </a:p>
        </p:txBody>
      </p:sp>
      <p:sp>
        <p:nvSpPr>
          <p:cNvPr id="8" name="Textfeld 7">
            <a:extLst>
              <a:ext uri="{FF2B5EF4-FFF2-40B4-BE49-F238E27FC236}">
                <a16:creationId xmlns:a16="http://schemas.microsoft.com/office/drawing/2014/main" id="{FD7E7EB7-160E-82C1-D717-BC078B0E6C71}"/>
              </a:ext>
            </a:extLst>
          </p:cNvPr>
          <p:cNvSpPr txBox="1"/>
          <p:nvPr/>
        </p:nvSpPr>
        <p:spPr>
          <a:xfrm>
            <a:off x="819398" y="6357734"/>
            <a:ext cx="4076700" cy="300082"/>
          </a:xfrm>
          <a:prstGeom prst="rect">
            <a:avLst/>
          </a:prstGeom>
          <a:noFill/>
        </p:spPr>
        <p:txBody>
          <a:bodyPr wrap="square" rtlCol="0">
            <a:spAutoFit/>
          </a:bodyPr>
          <a:lstStyle/>
          <a:p>
            <a:r>
              <a:rPr lang="de-DE" sz="1350" dirty="0">
                <a:solidFill>
                  <a:srgbClr val="0070C0"/>
                </a:solidFill>
              </a:rPr>
              <a:t>S.E.P.  Systemisch Entwicklungsorientierte Perspektiven </a:t>
            </a:r>
          </a:p>
        </p:txBody>
      </p:sp>
    </p:spTree>
    <p:extLst>
      <p:ext uri="{BB962C8B-B14F-4D97-AF65-F5344CB8AC3E}">
        <p14:creationId xmlns:p14="http://schemas.microsoft.com/office/powerpoint/2010/main" val="2785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817F7-7241-64BD-975D-2C8B804C7D1B}"/>
              </a:ext>
            </a:extLst>
          </p:cNvPr>
          <p:cNvSpPr>
            <a:spLocks noGrp="1"/>
          </p:cNvSpPr>
          <p:nvPr>
            <p:ph type="title"/>
          </p:nvPr>
        </p:nvSpPr>
        <p:spPr>
          <a:xfrm>
            <a:off x="2443269" y="350225"/>
            <a:ext cx="7392376" cy="786926"/>
          </a:xfrm>
        </p:spPr>
        <p:txBody>
          <a:bodyPr>
            <a:normAutofit/>
          </a:bodyPr>
          <a:lstStyle/>
          <a:p>
            <a:b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br>
            <a: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t>Entwicklungsherausforderungen</a:t>
            </a:r>
            <a:endParaRPr lang="de-DE" sz="2400" dirty="0">
              <a:solidFill>
                <a:srgbClr val="0070C0"/>
              </a:solidFill>
              <a:latin typeface="Comic Sans MS" panose="030F0902030302020204" pitchFamily="66" charset="0"/>
            </a:endParaRPr>
          </a:p>
        </p:txBody>
      </p:sp>
      <p:sp>
        <p:nvSpPr>
          <p:cNvPr id="7" name="Inhaltsplatzhalter 6">
            <a:extLst>
              <a:ext uri="{FF2B5EF4-FFF2-40B4-BE49-F238E27FC236}">
                <a16:creationId xmlns:a16="http://schemas.microsoft.com/office/drawing/2014/main" id="{3C75E754-022A-E30B-E929-34C0355A9F38}"/>
              </a:ext>
            </a:extLst>
          </p:cNvPr>
          <p:cNvSpPr>
            <a:spLocks noGrp="1"/>
          </p:cNvSpPr>
          <p:nvPr>
            <p:ph idx="1"/>
          </p:nvPr>
        </p:nvSpPr>
        <p:spPr>
          <a:xfrm>
            <a:off x="843147" y="1448790"/>
            <a:ext cx="10295907" cy="4476997"/>
          </a:xfrm>
        </p:spPr>
        <p:txBody>
          <a:bodyPr>
            <a:normAutofit/>
          </a:bodyPr>
          <a:lstStyle/>
          <a:p>
            <a:pPr marL="0" indent="0">
              <a:buNone/>
            </a:pPr>
            <a:endParaRPr lang="de-DE" sz="135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de-DE" sz="2000" dirty="0" err="1">
                <a:solidFill>
                  <a:srgbClr val="002060"/>
                </a:solidFill>
                <a:effectLst/>
                <a:latin typeface="+mj-lt"/>
                <a:ea typeface="Adobe Fan Heiti Std B" panose="020B0700000000000000" pitchFamily="34" charset="-128"/>
                <a:cs typeface="Times New Roman" panose="02020603050405020304" pitchFamily="18" charset="0"/>
              </a:rPr>
              <a:t>Exploration&amp;Beobachtung</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Welche Phänomene beobachten wir auf verschiedenen Ebenen?</a:t>
            </a:r>
          </a:p>
          <a:p>
            <a:pPr marL="342900" lvl="0" indent="-342900">
              <a:buFont typeface="Symbol" pitchFamily="2" charset="2"/>
              <a:buChar char=""/>
            </a:pPr>
            <a:r>
              <a:rPr lang="de-DE" sz="2000" dirty="0" err="1">
                <a:solidFill>
                  <a:srgbClr val="002060"/>
                </a:solidFill>
                <a:effectLst/>
                <a:latin typeface="+mj-lt"/>
                <a:ea typeface="Adobe Fan Heiti Std B" panose="020B0700000000000000" pitchFamily="34" charset="-128"/>
                <a:cs typeface="Times New Roman" panose="02020603050405020304" pitchFamily="18" charset="0"/>
              </a:rPr>
              <a:t>Faktencheck&amp;Möglichkeitssinn</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Welche Risiken, Möglichkeiten und Chancen ergeben sich?</a:t>
            </a:r>
          </a:p>
          <a:p>
            <a:pPr marL="342900" lvl="0" indent="-342900">
              <a:buFont typeface="Symbol" pitchFamily="2" charset="2"/>
              <a:buChar char=""/>
            </a:pPr>
            <a:r>
              <a:rPr lang="de-DE" sz="2000" dirty="0">
                <a:solidFill>
                  <a:srgbClr val="002060"/>
                </a:solidFill>
                <a:effectLst/>
                <a:latin typeface="+mj-lt"/>
                <a:ea typeface="Adobe Fan Heiti Std B" panose="020B0700000000000000" pitchFamily="34" charset="-128"/>
                <a:cs typeface="Times New Roman" panose="02020603050405020304" pitchFamily="18" charset="0"/>
              </a:rPr>
              <a:t>Welche Unterschiede können wir </a:t>
            </a:r>
            <a:r>
              <a:rPr lang="de-DE" sz="2000" i="1" dirty="0">
                <a:solidFill>
                  <a:srgbClr val="002060"/>
                </a:solidFill>
                <a:effectLst/>
                <a:latin typeface="+mj-lt"/>
                <a:ea typeface="Adobe Fan Heiti Std B" panose="020B0700000000000000" pitchFamily="34" charset="-128"/>
                <a:cs typeface="Times New Roman" panose="02020603050405020304" pitchFamily="18" charset="0"/>
              </a:rPr>
              <a:t>heute</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MACHEN, damit auch </a:t>
            </a:r>
            <a:r>
              <a:rPr lang="de-DE" sz="2000" i="1" dirty="0">
                <a:solidFill>
                  <a:srgbClr val="002060"/>
                </a:solidFill>
                <a:effectLst/>
                <a:latin typeface="+mj-lt"/>
                <a:ea typeface="Adobe Fan Heiti Std B" panose="020B0700000000000000" pitchFamily="34" charset="-128"/>
                <a:cs typeface="Times New Roman" panose="02020603050405020304" pitchFamily="18" charset="0"/>
              </a:rPr>
              <a:t>zukünftige</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Generationen eine Aussicht auf ein lebenswertes Leben auf diesem Planeten haben?</a:t>
            </a:r>
          </a:p>
          <a:p>
            <a:pPr marL="342900" lvl="0" indent="-342900">
              <a:buFont typeface="Symbol" pitchFamily="2" charset="2"/>
              <a:buChar char=""/>
            </a:pPr>
            <a:r>
              <a:rPr lang="de-DE" sz="2000" dirty="0">
                <a:solidFill>
                  <a:srgbClr val="002060"/>
                </a:solidFill>
                <a:effectLst/>
                <a:latin typeface="+mj-lt"/>
                <a:ea typeface="Adobe Fan Heiti Std B" panose="020B0700000000000000" pitchFamily="34" charset="-128"/>
                <a:cs typeface="Times New Roman" panose="02020603050405020304" pitchFamily="18" charset="0"/>
              </a:rPr>
              <a:t>Wie kann das Thema in verschieden Settings/Arbeitsfeldern angemessen (a) </a:t>
            </a:r>
            <a:r>
              <a:rPr lang="de-DE" sz="2000" i="1" dirty="0">
                <a:solidFill>
                  <a:srgbClr val="002060"/>
                </a:solidFill>
                <a:effectLst/>
                <a:latin typeface="+mj-lt"/>
                <a:ea typeface="Adobe Fan Heiti Std B" panose="020B0700000000000000" pitchFamily="34" charset="-128"/>
                <a:cs typeface="Times New Roman" panose="02020603050405020304" pitchFamily="18" charset="0"/>
              </a:rPr>
              <a:t>repräsentiert</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und (b) </a:t>
            </a:r>
            <a:r>
              <a:rPr lang="de-DE" sz="2000" i="1" dirty="0">
                <a:solidFill>
                  <a:srgbClr val="002060"/>
                </a:solidFill>
                <a:effectLst/>
                <a:latin typeface="+mj-lt"/>
                <a:ea typeface="Adobe Fan Heiti Std B" panose="020B0700000000000000" pitchFamily="34" charset="-128"/>
                <a:cs typeface="Times New Roman" panose="02020603050405020304" pitchFamily="18" charset="0"/>
              </a:rPr>
              <a:t>bearbeitet</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werden (ohne zu „missionieren“)?</a:t>
            </a:r>
          </a:p>
          <a:p>
            <a:pPr marL="342900" lvl="0" indent="-342900">
              <a:buFont typeface="Symbol" pitchFamily="2" charset="2"/>
              <a:buChar char=""/>
            </a:pPr>
            <a:r>
              <a:rPr lang="de-DE" sz="2000" dirty="0">
                <a:solidFill>
                  <a:srgbClr val="002060"/>
                </a:solidFill>
                <a:effectLst/>
                <a:latin typeface="+mj-lt"/>
                <a:ea typeface="Adobe Fan Heiti Std B" panose="020B0700000000000000" pitchFamily="34" charset="-128"/>
                <a:cs typeface="Times New Roman" panose="02020603050405020304" pitchFamily="18" charset="0"/>
              </a:rPr>
              <a:t>Welche Lösungsrichtungen,-pfade,-schritte,-projekte gibt es bereits? Welche sind denkbar? </a:t>
            </a:r>
          </a:p>
          <a:p>
            <a:pPr marL="342900" lvl="0" indent="-342900">
              <a:buFont typeface="Symbol" pitchFamily="2" charset="2"/>
              <a:buChar char=""/>
            </a:pPr>
            <a:r>
              <a:rPr lang="de-DE" sz="2000" dirty="0">
                <a:solidFill>
                  <a:srgbClr val="002060"/>
                </a:solidFill>
                <a:effectLst/>
                <a:latin typeface="+mj-lt"/>
                <a:ea typeface="Adobe Fan Heiti Std B" panose="020B0700000000000000" pitchFamily="34" charset="-128"/>
                <a:cs typeface="Times New Roman" panose="02020603050405020304" pitchFamily="18" charset="0"/>
              </a:rPr>
              <a:t>Welche besondere Verantwortung trage ich, tragen wir - im Gesundheitswesen professionell tätigen </a:t>
            </a:r>
            <a:r>
              <a:rPr lang="de-DE" sz="2000" dirty="0" err="1">
                <a:solidFill>
                  <a:srgbClr val="002060"/>
                </a:solidFill>
                <a:effectLst/>
                <a:latin typeface="+mj-lt"/>
                <a:ea typeface="Adobe Fan Heiti Std B" panose="020B0700000000000000" pitchFamily="34" charset="-128"/>
                <a:cs typeface="Times New Roman" panose="02020603050405020304" pitchFamily="18" charset="0"/>
              </a:rPr>
              <a:t>Systemiker:innen</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 für die </a:t>
            </a:r>
            <a:r>
              <a:rPr lang="de-DE" sz="2000" i="1" dirty="0">
                <a:solidFill>
                  <a:srgbClr val="002060"/>
                </a:solidFill>
                <a:effectLst/>
                <a:latin typeface="+mj-lt"/>
                <a:ea typeface="Adobe Fan Heiti Std B" panose="020B0700000000000000" pitchFamily="34" charset="-128"/>
                <a:cs typeface="Times New Roman" panose="02020603050405020304" pitchFamily="18" charset="0"/>
              </a:rPr>
              <a:t>Salutogenese</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unseres </a:t>
            </a:r>
            <a:r>
              <a:rPr lang="de-DE" sz="2000" dirty="0" err="1">
                <a:solidFill>
                  <a:srgbClr val="002060"/>
                </a:solidFill>
                <a:effectLst/>
                <a:latin typeface="+mj-lt"/>
                <a:ea typeface="Adobe Fan Heiti Std B" panose="020B0700000000000000" pitchFamily="34" charset="-128"/>
                <a:cs typeface="Times New Roman" panose="02020603050405020304" pitchFamily="18" charset="0"/>
              </a:rPr>
              <a:t>Klientels</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im Rahmen des Wandels? Welche nicht! Welche Haltungen und Einstellungen sind hilfreich? </a:t>
            </a:r>
          </a:p>
          <a:p>
            <a:pPr marL="342900" lvl="0" indent="-342900">
              <a:buFont typeface="Symbol" pitchFamily="2" charset="2"/>
              <a:buChar char=""/>
            </a:pPr>
            <a:r>
              <a:rPr lang="de-DE" sz="2000" dirty="0">
                <a:solidFill>
                  <a:srgbClr val="002060"/>
                </a:solidFill>
                <a:effectLst/>
                <a:latin typeface="+mj-lt"/>
                <a:ea typeface="Adobe Fan Heiti Std B" panose="020B0700000000000000" pitchFamily="34" charset="-128"/>
                <a:cs typeface="Times New Roman" panose="02020603050405020304" pitchFamily="18" charset="0"/>
              </a:rPr>
              <a:t>Wie können wir die Resilienz und Salutogenese unseres </a:t>
            </a:r>
            <a:r>
              <a:rPr lang="de-DE" sz="2000" dirty="0" err="1">
                <a:solidFill>
                  <a:srgbClr val="002060"/>
                </a:solidFill>
                <a:effectLst/>
                <a:latin typeface="+mj-lt"/>
                <a:ea typeface="Adobe Fan Heiti Std B" panose="020B0700000000000000" pitchFamily="34" charset="-128"/>
                <a:cs typeface="Times New Roman" panose="02020603050405020304" pitchFamily="18" charset="0"/>
              </a:rPr>
              <a:t>Klientels</a:t>
            </a:r>
            <a:r>
              <a:rPr lang="de-DE" sz="2000" dirty="0">
                <a:solidFill>
                  <a:srgbClr val="002060"/>
                </a:solidFill>
                <a:effectLst/>
                <a:latin typeface="+mj-lt"/>
                <a:ea typeface="Adobe Fan Heiti Std B" panose="020B0700000000000000" pitchFamily="34" charset="-128"/>
                <a:cs typeface="Times New Roman" panose="02020603050405020304" pitchFamily="18" charset="0"/>
              </a:rPr>
              <a:t> anregen und und unterstützen, ohne uns selbst zu erschöpfen?</a:t>
            </a:r>
          </a:p>
          <a:p>
            <a:pPr marL="257175" indent="-257175">
              <a:buFont typeface="Wingdings" pitchFamily="2" charset="2"/>
              <a:buChar char=""/>
            </a:pPr>
            <a:endParaRPr lang="de-DE" sz="1350" dirty="0">
              <a:latin typeface="Calibri" panose="020F0502020204030204" pitchFamily="34" charset="0"/>
              <a:ea typeface="Times New Roman" panose="02020603050405020304" pitchFamily="18" charset="0"/>
              <a:cs typeface="Times New Roman" panose="02020603050405020304" pitchFamily="18" charset="0"/>
            </a:endParaRPr>
          </a:p>
          <a:p>
            <a:endParaRPr lang="de-DE" dirty="0"/>
          </a:p>
        </p:txBody>
      </p:sp>
      <p:sp>
        <p:nvSpPr>
          <p:cNvPr id="4" name="Textfeld 3">
            <a:extLst>
              <a:ext uri="{FF2B5EF4-FFF2-40B4-BE49-F238E27FC236}">
                <a16:creationId xmlns:a16="http://schemas.microsoft.com/office/drawing/2014/main" id="{904FC285-5B81-B668-29E8-193249D28985}"/>
              </a:ext>
            </a:extLst>
          </p:cNvPr>
          <p:cNvSpPr txBox="1"/>
          <p:nvPr/>
        </p:nvSpPr>
        <p:spPr>
          <a:xfrm>
            <a:off x="8782665" y="6357734"/>
            <a:ext cx="2105959" cy="300082"/>
          </a:xfrm>
          <a:prstGeom prst="rect">
            <a:avLst/>
          </a:prstGeom>
          <a:noFill/>
        </p:spPr>
        <p:txBody>
          <a:bodyPr wrap="square" rtlCol="0">
            <a:spAutoFit/>
          </a:bodyPr>
          <a:lstStyle/>
          <a:p>
            <a:r>
              <a:rPr lang="de-DE" sz="1350" dirty="0">
                <a:solidFill>
                  <a:srgbClr val="0070C0"/>
                </a:solidFill>
              </a:rPr>
              <a:t>© www.janbleckwedel.de</a:t>
            </a:r>
          </a:p>
        </p:txBody>
      </p:sp>
      <p:sp>
        <p:nvSpPr>
          <p:cNvPr id="8" name="Textfeld 7">
            <a:extLst>
              <a:ext uri="{FF2B5EF4-FFF2-40B4-BE49-F238E27FC236}">
                <a16:creationId xmlns:a16="http://schemas.microsoft.com/office/drawing/2014/main" id="{FD7E7EB7-160E-82C1-D717-BC078B0E6C71}"/>
              </a:ext>
            </a:extLst>
          </p:cNvPr>
          <p:cNvSpPr txBox="1"/>
          <p:nvPr/>
        </p:nvSpPr>
        <p:spPr>
          <a:xfrm>
            <a:off x="843147" y="6357734"/>
            <a:ext cx="4076700" cy="300082"/>
          </a:xfrm>
          <a:prstGeom prst="rect">
            <a:avLst/>
          </a:prstGeom>
          <a:noFill/>
        </p:spPr>
        <p:txBody>
          <a:bodyPr wrap="square" rtlCol="0">
            <a:spAutoFit/>
          </a:bodyPr>
          <a:lstStyle/>
          <a:p>
            <a:r>
              <a:rPr lang="de-DE" sz="1350" dirty="0">
                <a:solidFill>
                  <a:srgbClr val="0070C0"/>
                </a:solidFill>
              </a:rPr>
              <a:t>S.E.P.  Systemisch Entwicklungsorientierte Perspektiven </a:t>
            </a:r>
          </a:p>
        </p:txBody>
      </p:sp>
    </p:spTree>
    <p:extLst>
      <p:ext uri="{BB962C8B-B14F-4D97-AF65-F5344CB8AC3E}">
        <p14:creationId xmlns:p14="http://schemas.microsoft.com/office/powerpoint/2010/main" val="3694788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47">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4" name="Inhaltsplatzhalter 3">
            <a:extLst>
              <a:ext uri="{FF2B5EF4-FFF2-40B4-BE49-F238E27FC236}">
                <a16:creationId xmlns:a16="http://schemas.microsoft.com/office/drawing/2014/main" id="{A475387E-CE55-CCA3-4A18-F53E0CA2632F}"/>
              </a:ext>
            </a:extLst>
          </p:cNvPr>
          <p:cNvGraphicFramePr>
            <a:graphicFrameLocks noGrp="1"/>
          </p:cNvGraphicFramePr>
          <p:nvPr>
            <p:ph idx="1"/>
            <p:extLst>
              <p:ext uri="{D42A27DB-BD31-4B8C-83A1-F6EECF244321}">
                <p14:modId xmlns:p14="http://schemas.microsoft.com/office/powerpoint/2010/main" val="239698917"/>
              </p:ext>
            </p:extLst>
          </p:nvPr>
        </p:nvGraphicFramePr>
        <p:xfrm>
          <a:off x="994046" y="471780"/>
          <a:ext cx="10490367" cy="5475600"/>
        </p:xfrm>
        <a:graphic>
          <a:graphicData uri="http://schemas.openxmlformats.org/drawingml/2006/table">
            <a:tbl>
              <a:tblPr firstRow="1" firstCol="1" lastRow="1" lastCol="1" bandRow="1" bandCol="1">
                <a:noFill/>
                <a:tableStyleId>{5C22544A-7EE6-4342-B048-85BDC9FD1C3A}</a:tableStyleId>
              </a:tblPr>
              <a:tblGrid>
                <a:gridCol w="2754994">
                  <a:extLst>
                    <a:ext uri="{9D8B030D-6E8A-4147-A177-3AD203B41FA5}">
                      <a16:colId xmlns:a16="http://schemas.microsoft.com/office/drawing/2014/main" val="3630529502"/>
                    </a:ext>
                  </a:extLst>
                </a:gridCol>
                <a:gridCol w="7735373">
                  <a:extLst>
                    <a:ext uri="{9D8B030D-6E8A-4147-A177-3AD203B41FA5}">
                      <a16:colId xmlns:a16="http://schemas.microsoft.com/office/drawing/2014/main" val="21517479"/>
                    </a:ext>
                  </a:extLst>
                </a:gridCol>
              </a:tblGrid>
              <a:tr h="593766">
                <a:tc gridSpan="2">
                  <a:txBody>
                    <a:bodyPr/>
                    <a:lstStyle/>
                    <a:p>
                      <a:pPr algn="l"/>
                      <a:r>
                        <a:rPr lang="de-DE" sz="2400" b="1" cap="none" spc="0" dirty="0">
                          <a:solidFill>
                            <a:schemeClr val="accent6">
                              <a:lumMod val="75000"/>
                            </a:schemeClr>
                          </a:solidFill>
                          <a:effectLst/>
                        </a:rPr>
                        <a:t>Salutogenese* (1)</a:t>
                      </a:r>
                    </a:p>
                    <a:p>
                      <a:pPr algn="l"/>
                      <a:r>
                        <a:rPr lang="de-DE" sz="2400" b="1" cap="none" spc="0" dirty="0">
                          <a:solidFill>
                            <a:schemeClr val="accent6">
                              <a:lumMod val="75000"/>
                            </a:schemeClr>
                          </a:solidFill>
                          <a:effectLst/>
                        </a:rPr>
                        <a:t> </a:t>
                      </a:r>
                      <a:endParaRPr lang="de-DE" sz="2400" b="1" cap="none" spc="0" dirty="0">
                        <a:solidFill>
                          <a:schemeClr val="accent6">
                            <a:lumMod val="75000"/>
                          </a:schemeClr>
                        </a:solidFill>
                        <a:effectLst/>
                        <a:latin typeface="Arial" panose="020B0604020202020204" pitchFamily="34" charset="0"/>
                        <a:ea typeface="Times New Roman" panose="02020603050405020304" pitchFamily="18" charset="0"/>
                      </a:endParaRPr>
                    </a:p>
                  </a:txBody>
                  <a:tcPr marL="39514" marR="32775" marT="11289" marB="84672"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hMerge="1">
                  <a:txBody>
                    <a:bodyPr/>
                    <a:lstStyle/>
                    <a:p>
                      <a:endParaRPr lang="de-DE"/>
                    </a:p>
                  </a:txBody>
                  <a:tcPr/>
                </a:tc>
                <a:extLst>
                  <a:ext uri="{0D108BD9-81ED-4DB2-BD59-A6C34878D82A}">
                    <a16:rowId xmlns:a16="http://schemas.microsoft.com/office/drawing/2014/main" val="3971245861"/>
                  </a:ext>
                </a:extLst>
              </a:tr>
              <a:tr h="371626">
                <a:tc>
                  <a:txBody>
                    <a:bodyPr/>
                    <a:lstStyle/>
                    <a:p>
                      <a:pPr algn="l"/>
                      <a:endParaRPr lang="de-DE" sz="1000" b="1" cap="none" spc="0" dirty="0">
                        <a:solidFill>
                          <a:schemeClr val="tx1"/>
                        </a:solidFill>
                        <a:effectLst/>
                        <a:latin typeface="Arial" panose="020B0604020202020204" pitchFamily="34" charset="0"/>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endParaRPr lang="de-DE" sz="2000" b="1" cap="none" spc="0" dirty="0">
                        <a:solidFill>
                          <a:schemeClr val="accent6"/>
                        </a:solidFill>
                        <a:effectLst/>
                        <a:latin typeface="+mj-lt"/>
                      </a:endParaRPr>
                    </a:p>
                    <a:p>
                      <a:pPr algn="l"/>
                      <a:r>
                        <a:rPr lang="de-DE" sz="2000" b="1" cap="none" spc="0" dirty="0">
                          <a:solidFill>
                            <a:schemeClr val="accent6"/>
                          </a:solidFill>
                          <a:effectLst/>
                          <a:latin typeface="+mj-lt"/>
                        </a:rPr>
                        <a:t>Gesundheit anregen und unterstützen -   </a:t>
                      </a:r>
                      <a:br>
                        <a:rPr lang="de-DE" sz="2000" b="1" cap="none" spc="0" dirty="0">
                          <a:solidFill>
                            <a:schemeClr val="accent6"/>
                          </a:solidFill>
                          <a:effectLst/>
                          <a:latin typeface="+mj-lt"/>
                        </a:rPr>
                      </a:br>
                      <a:r>
                        <a:rPr lang="de-DE" sz="2000" b="1" cap="none" spc="0" dirty="0">
                          <a:solidFill>
                            <a:srgbClr val="7030A0"/>
                          </a:solidFill>
                          <a:effectLst/>
                          <a:latin typeface="+mj-lt"/>
                        </a:rPr>
                        <a:t>(a) gemeinsames</a:t>
                      </a:r>
                      <a:r>
                        <a:rPr lang="de-DE" sz="2000" b="1" cap="none" spc="0" dirty="0">
                          <a:solidFill>
                            <a:schemeClr val="accent6"/>
                          </a:solidFill>
                          <a:effectLst/>
                          <a:latin typeface="+mj-lt"/>
                        </a:rPr>
                        <a:t> </a:t>
                      </a:r>
                      <a:r>
                        <a:rPr lang="de-DE" sz="2000" b="1" cap="none" spc="0" dirty="0">
                          <a:solidFill>
                            <a:srgbClr val="7030A0"/>
                          </a:solidFill>
                          <a:effectLst/>
                          <a:latin typeface="+mj-lt"/>
                        </a:rPr>
                        <a:t>Erleben und (b) subjektives Empfinden </a:t>
                      </a:r>
                      <a:r>
                        <a:rPr lang="de-DE" sz="2000" b="1" cap="none" spc="0" dirty="0">
                          <a:solidFill>
                            <a:schemeClr val="accent6"/>
                          </a:solidFill>
                          <a:effectLst/>
                          <a:latin typeface="+mj-lt"/>
                        </a:rPr>
                        <a:t>von:</a:t>
                      </a:r>
                    </a:p>
                    <a:p>
                      <a:pPr algn="l"/>
                      <a:endParaRPr lang="de-DE" sz="1400" b="1" cap="none" spc="0" dirty="0">
                        <a:solidFill>
                          <a:schemeClr val="accent6"/>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264915555"/>
                  </a:ext>
                </a:extLst>
              </a:tr>
              <a:tr h="514132">
                <a:tc>
                  <a:txBody>
                    <a:bodyPr/>
                    <a:lstStyle/>
                    <a:p>
                      <a:pPr algn="l"/>
                      <a:r>
                        <a:rPr lang="de-DE" sz="1800" b="1" cap="none" spc="0" dirty="0">
                          <a:solidFill>
                            <a:srgbClr val="002060"/>
                          </a:solidFill>
                          <a:effectLst/>
                          <a:latin typeface="+mj-lt"/>
                        </a:rPr>
                        <a:t>Überblick</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überblicke(</a:t>
                      </a:r>
                      <a:r>
                        <a:rPr lang="de-DE" sz="1800" b="1" cap="none" spc="0" dirty="0" err="1">
                          <a:solidFill>
                            <a:srgbClr val="0070C0"/>
                          </a:solidFill>
                          <a:effectLst/>
                          <a:latin typeface="+mj-lt"/>
                        </a:rPr>
                        <a:t>n</a:t>
                      </a:r>
                      <a:r>
                        <a:rPr lang="de-DE" sz="1800" b="1" cap="none" spc="0" dirty="0">
                          <a:solidFill>
                            <a:srgbClr val="0070C0"/>
                          </a:solidFill>
                          <a:effectLst/>
                          <a:latin typeface="+mj-lt"/>
                        </a:rPr>
                        <a:t>) und verstehe(</a:t>
                      </a:r>
                      <a:r>
                        <a:rPr lang="de-DE" sz="1800" b="1" cap="none" spc="0" dirty="0" err="1">
                          <a:solidFill>
                            <a:srgbClr val="0070C0"/>
                          </a:solidFill>
                          <a:effectLst/>
                          <a:latin typeface="+mj-lt"/>
                        </a:rPr>
                        <a:t>n</a:t>
                      </a:r>
                      <a:r>
                        <a:rPr lang="de-DE" sz="1800" b="1" cap="none" spc="0" dirty="0">
                          <a:solidFill>
                            <a:srgbClr val="0070C0"/>
                          </a:solidFill>
                          <a:effectLst/>
                          <a:latin typeface="+mj-lt"/>
                        </a:rPr>
                        <a:t>) die gegenwärtige Situation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06914079"/>
                  </a:ext>
                </a:extLst>
              </a:tr>
              <a:tr h="506186">
                <a:tc>
                  <a:txBody>
                    <a:bodyPr/>
                    <a:lstStyle/>
                    <a:p>
                      <a:pPr algn="l"/>
                      <a:r>
                        <a:rPr lang="de-DE" sz="1800" b="1" cap="none" spc="0">
                          <a:solidFill>
                            <a:srgbClr val="002060"/>
                          </a:solidFill>
                          <a:effectLst/>
                          <a:latin typeface="+mj-lt"/>
                        </a:rPr>
                        <a:t>Vorhersehbarkeit</a:t>
                      </a:r>
                      <a:endParaRPr lang="de-DE" sz="1800" b="1" cap="none" spc="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können (kann) zukünftige Entwicklungen einschätzen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856557829"/>
                  </a:ext>
                </a:extLst>
              </a:tr>
              <a:tr h="371626">
                <a:tc>
                  <a:txBody>
                    <a:bodyPr/>
                    <a:lstStyle/>
                    <a:p>
                      <a:pPr algn="l"/>
                      <a:r>
                        <a:rPr lang="de-DE" sz="1800" b="1" cap="none" spc="0">
                          <a:solidFill>
                            <a:srgbClr val="002060"/>
                          </a:solidFill>
                          <a:effectLst/>
                          <a:latin typeface="+mj-lt"/>
                        </a:rPr>
                        <a:t>Handlungskompetenz</a:t>
                      </a:r>
                      <a:endParaRPr lang="de-DE" sz="1800" b="1" cap="none" spc="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verfüge(</a:t>
                      </a:r>
                      <a:r>
                        <a:rPr lang="de-DE" sz="1800" b="1" cap="none" spc="0" dirty="0" err="1">
                          <a:solidFill>
                            <a:srgbClr val="0070C0"/>
                          </a:solidFill>
                          <a:effectLst/>
                          <a:latin typeface="+mj-lt"/>
                        </a:rPr>
                        <a:t>n</a:t>
                      </a:r>
                      <a:r>
                        <a:rPr lang="de-DE" sz="1800" b="1" cap="none" spc="0" dirty="0">
                          <a:solidFill>
                            <a:srgbClr val="0070C0"/>
                          </a:solidFill>
                          <a:effectLst/>
                          <a:latin typeface="+mj-lt"/>
                        </a:rPr>
                        <a:t>) über die Fähigkeiten (oder können/kann diese erwerben), um anstehende Herausforderungen zu meistern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3979868"/>
                  </a:ext>
                </a:extLst>
              </a:tr>
              <a:tr h="371626">
                <a:tc>
                  <a:txBody>
                    <a:bodyPr/>
                    <a:lstStyle/>
                    <a:p>
                      <a:pPr algn="l"/>
                      <a:r>
                        <a:rPr lang="de-DE" sz="1800" b="1" cap="none" spc="0" dirty="0">
                          <a:solidFill>
                            <a:srgbClr val="002060"/>
                          </a:solidFill>
                          <a:effectLst/>
                          <a:latin typeface="+mj-lt"/>
                        </a:rPr>
                        <a:t>Potenziale </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verfüge(</a:t>
                      </a:r>
                      <a:r>
                        <a:rPr lang="de-DE" sz="1800" b="1" cap="none" spc="0" dirty="0" err="1">
                          <a:solidFill>
                            <a:srgbClr val="0070C0"/>
                          </a:solidFill>
                          <a:effectLst/>
                          <a:latin typeface="+mj-lt"/>
                        </a:rPr>
                        <a:t>n</a:t>
                      </a:r>
                      <a:r>
                        <a:rPr lang="de-DE" sz="1800" b="1" cap="none" spc="0" dirty="0">
                          <a:solidFill>
                            <a:srgbClr val="0070C0"/>
                          </a:solidFill>
                          <a:effectLst/>
                          <a:latin typeface="+mj-lt"/>
                        </a:rPr>
                        <a:t>) über die nötigen Potenziale (eigenen Fähigkeiten)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206100582"/>
                  </a:ext>
                </a:extLst>
              </a:tr>
              <a:tr h="371626">
                <a:tc>
                  <a:txBody>
                    <a:bodyPr/>
                    <a:lstStyle/>
                    <a:p>
                      <a:pPr algn="l"/>
                      <a:r>
                        <a:rPr lang="de-DE" sz="1800" b="1" cap="none" spc="0" dirty="0">
                          <a:solidFill>
                            <a:srgbClr val="002060"/>
                          </a:solidFill>
                          <a:effectLst/>
                          <a:latin typeface="+mj-lt"/>
                        </a:rPr>
                        <a:t>Ressourcen</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Es sind genügend Ressourcen (Unterstützung) in der Umgebung vorhanden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788679096"/>
                  </a:ext>
                </a:extLst>
              </a:tr>
              <a:tr h="371626">
                <a:tc>
                  <a:txBody>
                    <a:bodyPr/>
                    <a:lstStyle/>
                    <a:p>
                      <a:pPr algn="l"/>
                      <a:r>
                        <a:rPr lang="de-DE" sz="1800" b="1" cap="none" spc="0" dirty="0">
                          <a:solidFill>
                            <a:srgbClr val="002060"/>
                          </a:solidFill>
                          <a:effectLst/>
                          <a:latin typeface="+mj-lt"/>
                        </a:rPr>
                        <a:t>Entwicklungsräume</a:t>
                      </a:r>
                      <a:br>
                        <a:rPr lang="de-DE" sz="1800" b="1" cap="none" spc="0" dirty="0">
                          <a:solidFill>
                            <a:srgbClr val="002060"/>
                          </a:solidFill>
                          <a:effectLst/>
                          <a:latin typeface="+mj-lt"/>
                        </a:rPr>
                      </a:br>
                      <a:r>
                        <a:rPr lang="de-DE" sz="1800" b="1" cap="none" spc="0" dirty="0">
                          <a:solidFill>
                            <a:srgbClr val="002060"/>
                          </a:solidFill>
                          <a:effectLst/>
                          <a:latin typeface="+mj-lt"/>
                        </a:rPr>
                        <a:t>&amp; Möglichkeiten</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Es ergeben sich Entwicklungsräume und -möglichkeiten in denen wir/ich unsere (meine) Talente (Signaturstärken) entfalten können (kann)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73742884"/>
                  </a:ext>
                </a:extLst>
              </a:tr>
              <a:tr h="371626">
                <a:tc>
                  <a:txBody>
                    <a:bodyPr/>
                    <a:lstStyle/>
                    <a:p>
                      <a:pPr algn="l"/>
                      <a:r>
                        <a:rPr lang="de-DE" sz="1800" b="1" cap="none" spc="0" dirty="0">
                          <a:solidFill>
                            <a:srgbClr val="002060"/>
                          </a:solidFill>
                          <a:effectLst/>
                          <a:latin typeface="+mj-lt"/>
                        </a:rPr>
                        <a:t>Resonanz</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Unser/mein Dasein/Engagement findet ein Echo in der Welt (wird beantwortet)</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648358858"/>
                  </a:ext>
                </a:extLst>
              </a:tr>
            </a:tbl>
          </a:graphicData>
        </a:graphic>
      </p:graphicFrame>
      <p:sp>
        <p:nvSpPr>
          <p:cNvPr id="2" name="Textfeld 1">
            <a:extLst>
              <a:ext uri="{FF2B5EF4-FFF2-40B4-BE49-F238E27FC236}">
                <a16:creationId xmlns:a16="http://schemas.microsoft.com/office/drawing/2014/main" id="{66555264-14AA-AAAD-2E40-9CCF6984E45E}"/>
              </a:ext>
            </a:extLst>
          </p:cNvPr>
          <p:cNvSpPr txBox="1"/>
          <p:nvPr/>
        </p:nvSpPr>
        <p:spPr>
          <a:xfrm>
            <a:off x="8741215" y="6296049"/>
            <a:ext cx="2743198" cy="307777"/>
          </a:xfrm>
          <a:prstGeom prst="rect">
            <a:avLst/>
          </a:prstGeom>
          <a:solidFill>
            <a:schemeClr val="accent6">
              <a:lumMod val="20000"/>
              <a:lumOff val="80000"/>
            </a:schemeClr>
          </a:solidFill>
        </p:spPr>
        <p:txBody>
          <a:bodyPr wrap="square" rtlCol="0">
            <a:spAutoFit/>
          </a:bodyPr>
          <a:lstStyle/>
          <a:p>
            <a:pPr algn="ctr"/>
            <a:r>
              <a:rPr lang="de-DE" sz="1400" dirty="0">
                <a:solidFill>
                  <a:srgbClr val="0070C0"/>
                </a:solidFill>
                <a:latin typeface="+mj-lt"/>
              </a:rPr>
              <a:t>S.E.P. © www.janbleckwedel.de ✿</a:t>
            </a:r>
            <a:r>
              <a:rPr lang="de-DE" sz="1400" dirty="0">
                <a:solidFill>
                  <a:srgbClr val="0070C0"/>
                </a:solidFill>
                <a:highlight>
                  <a:srgbClr val="808000"/>
                </a:highlight>
                <a:latin typeface="+mj-lt"/>
              </a:rPr>
              <a:t> </a:t>
            </a:r>
          </a:p>
        </p:txBody>
      </p:sp>
      <p:sp>
        <p:nvSpPr>
          <p:cNvPr id="3" name="Textfeld 2">
            <a:extLst>
              <a:ext uri="{FF2B5EF4-FFF2-40B4-BE49-F238E27FC236}">
                <a16:creationId xmlns:a16="http://schemas.microsoft.com/office/drawing/2014/main" id="{189852C2-D604-31CE-E9C7-C1442EFDD7AF}"/>
              </a:ext>
            </a:extLst>
          </p:cNvPr>
          <p:cNvSpPr txBox="1"/>
          <p:nvPr/>
        </p:nvSpPr>
        <p:spPr>
          <a:xfrm>
            <a:off x="909468" y="6232331"/>
            <a:ext cx="4136645" cy="307777"/>
          </a:xfrm>
          <a:prstGeom prst="rect">
            <a:avLst/>
          </a:prstGeom>
          <a:noFill/>
        </p:spPr>
        <p:txBody>
          <a:bodyPr wrap="none" rtlCol="0">
            <a:spAutoFit/>
          </a:bodyPr>
          <a:lstStyle/>
          <a:p>
            <a:r>
              <a:rPr lang="de-DE" sz="1400" dirty="0">
                <a:solidFill>
                  <a:srgbClr val="0070C0"/>
                </a:solidFill>
                <a:latin typeface="+mj-lt"/>
              </a:rPr>
              <a:t>* Ein Konzept von Aaron Antonovsky &gt; Erweiterung JB</a:t>
            </a:r>
          </a:p>
        </p:txBody>
      </p:sp>
    </p:spTree>
    <p:extLst>
      <p:ext uri="{BB962C8B-B14F-4D97-AF65-F5344CB8AC3E}">
        <p14:creationId xmlns:p14="http://schemas.microsoft.com/office/powerpoint/2010/main" val="39683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47">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4" name="Inhaltsplatzhalter 3">
            <a:extLst>
              <a:ext uri="{FF2B5EF4-FFF2-40B4-BE49-F238E27FC236}">
                <a16:creationId xmlns:a16="http://schemas.microsoft.com/office/drawing/2014/main" id="{A475387E-CE55-CCA3-4A18-F53E0CA2632F}"/>
              </a:ext>
            </a:extLst>
          </p:cNvPr>
          <p:cNvGraphicFramePr>
            <a:graphicFrameLocks noGrp="1"/>
          </p:cNvGraphicFramePr>
          <p:nvPr>
            <p:ph idx="1"/>
            <p:extLst>
              <p:ext uri="{D42A27DB-BD31-4B8C-83A1-F6EECF244321}">
                <p14:modId xmlns:p14="http://schemas.microsoft.com/office/powerpoint/2010/main" val="1303482188"/>
              </p:ext>
            </p:extLst>
          </p:nvPr>
        </p:nvGraphicFramePr>
        <p:xfrm>
          <a:off x="994046" y="-571500"/>
          <a:ext cx="10490367" cy="6508655"/>
        </p:xfrm>
        <a:graphic>
          <a:graphicData uri="http://schemas.openxmlformats.org/drawingml/2006/table">
            <a:tbl>
              <a:tblPr firstRow="1" firstCol="1" lastRow="1" lastCol="1" bandRow="1" bandCol="1">
                <a:noFill/>
                <a:tableStyleId>{5C22544A-7EE6-4342-B048-85BDC9FD1C3A}</a:tableStyleId>
              </a:tblPr>
              <a:tblGrid>
                <a:gridCol w="2468296">
                  <a:extLst>
                    <a:ext uri="{9D8B030D-6E8A-4147-A177-3AD203B41FA5}">
                      <a16:colId xmlns:a16="http://schemas.microsoft.com/office/drawing/2014/main" val="3630529502"/>
                    </a:ext>
                  </a:extLst>
                </a:gridCol>
                <a:gridCol w="8022071">
                  <a:extLst>
                    <a:ext uri="{9D8B030D-6E8A-4147-A177-3AD203B41FA5}">
                      <a16:colId xmlns:a16="http://schemas.microsoft.com/office/drawing/2014/main" val="21517479"/>
                    </a:ext>
                  </a:extLst>
                </a:gridCol>
              </a:tblGrid>
              <a:tr h="1339077">
                <a:tc gridSpan="2">
                  <a:txBody>
                    <a:bodyPr/>
                    <a:lstStyle/>
                    <a:p>
                      <a:pPr algn="l"/>
                      <a:r>
                        <a:rPr lang="de-DE" sz="2400" b="1" cap="none" spc="0" dirty="0">
                          <a:solidFill>
                            <a:schemeClr val="accent6">
                              <a:lumMod val="75000"/>
                            </a:schemeClr>
                          </a:solidFill>
                          <a:effectLst/>
                          <a:latin typeface="+mn-lt"/>
                        </a:rPr>
                        <a:t>Salutogenese (2) </a:t>
                      </a:r>
                      <a:endParaRPr lang="de-DE" sz="2400" b="1" cap="none" spc="0" dirty="0">
                        <a:solidFill>
                          <a:schemeClr val="accent6">
                            <a:lumMod val="75000"/>
                          </a:schemeClr>
                        </a:solidFill>
                        <a:effectLst/>
                        <a:latin typeface="+mn-lt"/>
                        <a:ea typeface="Times New Roman" panose="02020603050405020304" pitchFamily="18" charset="0"/>
                      </a:endParaRPr>
                    </a:p>
                  </a:txBody>
                  <a:tcPr marL="39514" marR="32775" marT="11289" marB="84672"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hMerge="1">
                  <a:txBody>
                    <a:bodyPr/>
                    <a:lstStyle/>
                    <a:p>
                      <a:endParaRPr lang="de-DE"/>
                    </a:p>
                  </a:txBody>
                  <a:tcPr/>
                </a:tc>
                <a:extLst>
                  <a:ext uri="{0D108BD9-81ED-4DB2-BD59-A6C34878D82A}">
                    <a16:rowId xmlns:a16="http://schemas.microsoft.com/office/drawing/2014/main" val="3971245861"/>
                  </a:ext>
                </a:extLst>
              </a:tr>
              <a:tr h="1301063">
                <a:tc>
                  <a:txBody>
                    <a:bodyPr/>
                    <a:lstStyle/>
                    <a:p>
                      <a:pPr algn="l"/>
                      <a:endParaRPr lang="de-DE" sz="2000" b="1" cap="none" spc="0" dirty="0">
                        <a:solidFill>
                          <a:schemeClr val="tx1"/>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kern="1200" cap="none" spc="0" dirty="0">
                          <a:solidFill>
                            <a:schemeClr val="accent6"/>
                          </a:solidFill>
                          <a:effectLst/>
                          <a:latin typeface="+mj-lt"/>
                          <a:ea typeface="+mn-ea"/>
                          <a:cs typeface="+mn-cs"/>
                        </a:rPr>
                        <a:t>Gesundheit anregen und unterstützen -</a:t>
                      </a:r>
                      <a:br>
                        <a:rPr lang="de-DE" sz="2000" b="1" kern="1200" cap="none" spc="0" dirty="0">
                          <a:solidFill>
                            <a:schemeClr val="accent6"/>
                          </a:solidFill>
                          <a:effectLst/>
                          <a:latin typeface="+mj-lt"/>
                          <a:ea typeface="+mn-ea"/>
                          <a:cs typeface="+mn-cs"/>
                        </a:rPr>
                      </a:br>
                      <a:r>
                        <a:rPr lang="de-DE" sz="2000" b="1" kern="1200" cap="none" spc="0" dirty="0">
                          <a:solidFill>
                            <a:srgbClr val="7030A0"/>
                          </a:solidFill>
                          <a:effectLst/>
                          <a:latin typeface="+mj-lt"/>
                          <a:ea typeface="+mn-ea"/>
                          <a:cs typeface="+mn-cs"/>
                        </a:rPr>
                        <a:t>(a) gemeinsames</a:t>
                      </a:r>
                      <a:r>
                        <a:rPr lang="de-DE" sz="2000" b="1" kern="1200" cap="none" spc="0" dirty="0">
                          <a:solidFill>
                            <a:schemeClr val="accent6"/>
                          </a:solidFill>
                          <a:effectLst/>
                          <a:latin typeface="+mj-lt"/>
                          <a:ea typeface="+mn-ea"/>
                          <a:cs typeface="+mn-cs"/>
                        </a:rPr>
                        <a:t> </a:t>
                      </a:r>
                      <a:r>
                        <a:rPr lang="de-DE" sz="2000" b="1" kern="1200" cap="none" spc="0" dirty="0">
                          <a:solidFill>
                            <a:srgbClr val="7030A0"/>
                          </a:solidFill>
                          <a:effectLst/>
                          <a:latin typeface="+mj-lt"/>
                          <a:ea typeface="+mn-ea"/>
                          <a:cs typeface="+mn-cs"/>
                        </a:rPr>
                        <a:t>Erleben und (b) subjektives Empfinden </a:t>
                      </a:r>
                      <a:r>
                        <a:rPr lang="de-DE" sz="2000" b="1" kern="1200" cap="none" spc="0" dirty="0">
                          <a:solidFill>
                            <a:schemeClr val="accent6"/>
                          </a:solidFill>
                          <a:effectLst/>
                          <a:latin typeface="+mj-lt"/>
                          <a:ea typeface="+mn-ea"/>
                          <a:cs typeface="+mn-cs"/>
                        </a:rPr>
                        <a:t>von:</a:t>
                      </a:r>
                    </a:p>
                    <a:p>
                      <a:pPr algn="l"/>
                      <a:endParaRPr lang="de-DE" sz="2000" b="1" cap="none" spc="0" dirty="0">
                        <a:solidFill>
                          <a:schemeClr val="accent6"/>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264915555"/>
                  </a:ext>
                </a:extLst>
              </a:tr>
              <a:tr h="516069">
                <a:tc>
                  <a:txBody>
                    <a:bodyPr/>
                    <a:lstStyle/>
                    <a:p>
                      <a:pPr algn="l"/>
                      <a:r>
                        <a:rPr lang="de-DE" sz="1800" b="1" cap="none" spc="0">
                          <a:solidFill>
                            <a:srgbClr val="002060"/>
                          </a:solidFill>
                          <a:effectLst/>
                          <a:latin typeface="+mj-lt"/>
                        </a:rPr>
                        <a:t>Anerkennung</a:t>
                      </a:r>
                      <a:endParaRPr lang="de-DE" sz="1800" b="1" cap="none" spc="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genieße(</a:t>
                      </a:r>
                      <a:r>
                        <a:rPr lang="de-DE" sz="1800" b="1" cap="none" spc="0" dirty="0" err="1">
                          <a:solidFill>
                            <a:srgbClr val="0070C0"/>
                          </a:solidFill>
                          <a:effectLst/>
                          <a:latin typeface="+mj-lt"/>
                        </a:rPr>
                        <a:t>n</a:t>
                      </a:r>
                      <a:r>
                        <a:rPr lang="de-DE" sz="1800" b="1" cap="none" spc="0" dirty="0">
                          <a:solidFill>
                            <a:srgbClr val="0070C0"/>
                          </a:solidFill>
                          <a:effectLst/>
                          <a:latin typeface="+mj-lt"/>
                        </a:rPr>
                        <a:t>) Respekt und erfahre(</a:t>
                      </a:r>
                      <a:r>
                        <a:rPr lang="de-DE" sz="1800" b="1" cap="none" spc="0" dirty="0" err="1">
                          <a:solidFill>
                            <a:srgbClr val="0070C0"/>
                          </a:solidFill>
                          <a:effectLst/>
                          <a:latin typeface="+mj-lt"/>
                        </a:rPr>
                        <a:t>n</a:t>
                      </a:r>
                      <a:r>
                        <a:rPr lang="de-DE" sz="1800" b="1" cap="none" spc="0" dirty="0">
                          <a:solidFill>
                            <a:srgbClr val="0070C0"/>
                          </a:solidFill>
                          <a:effectLst/>
                          <a:latin typeface="+mj-lt"/>
                        </a:rPr>
                        <a:t>) Wertschätzung für unser (mein) Tun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012119232"/>
                  </a:ext>
                </a:extLst>
              </a:tr>
              <a:tr h="516069">
                <a:tc>
                  <a:txBody>
                    <a:bodyPr/>
                    <a:lstStyle/>
                    <a:p>
                      <a:pPr algn="l"/>
                      <a:r>
                        <a:rPr lang="de-DE" sz="1800" b="1" cap="none" spc="0">
                          <a:solidFill>
                            <a:srgbClr val="002060"/>
                          </a:solidFill>
                          <a:effectLst/>
                          <a:latin typeface="+mj-lt"/>
                        </a:rPr>
                        <a:t>Sinn</a:t>
                      </a:r>
                      <a:endParaRPr lang="de-DE" sz="1800" b="1" cap="none" spc="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erlebe(</a:t>
                      </a:r>
                      <a:r>
                        <a:rPr lang="de-DE" sz="1800" b="1" cap="none" spc="0" dirty="0" err="1">
                          <a:solidFill>
                            <a:srgbClr val="0070C0"/>
                          </a:solidFill>
                          <a:effectLst/>
                          <a:latin typeface="+mj-lt"/>
                        </a:rPr>
                        <a:t>n</a:t>
                      </a:r>
                      <a:r>
                        <a:rPr lang="de-DE" sz="1800" b="1" cap="none" spc="0" dirty="0">
                          <a:solidFill>
                            <a:srgbClr val="0070C0"/>
                          </a:solidFill>
                          <a:effectLst/>
                          <a:latin typeface="+mj-lt"/>
                        </a:rPr>
                        <a:t>) unser (mein) Dasein und Handeln bedeutungsvoll und sinnerfüllend</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989546827"/>
                  </a:ext>
                </a:extLst>
              </a:tr>
              <a:tr h="516069">
                <a:tc>
                  <a:txBody>
                    <a:bodyPr/>
                    <a:lstStyle/>
                    <a:p>
                      <a:pPr algn="l"/>
                      <a:r>
                        <a:rPr lang="de-DE" sz="1800" b="1" cap="none" spc="0" dirty="0">
                          <a:solidFill>
                            <a:srgbClr val="002060"/>
                          </a:solidFill>
                          <a:effectLst/>
                          <a:latin typeface="+mj-lt"/>
                        </a:rPr>
                        <a:t>Wirksamkeit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erlebe(</a:t>
                      </a:r>
                      <a:r>
                        <a:rPr lang="de-DE" sz="1800" b="1" cap="none" spc="0" dirty="0" err="1">
                          <a:solidFill>
                            <a:srgbClr val="0070C0"/>
                          </a:solidFill>
                          <a:effectLst/>
                          <a:latin typeface="+mj-lt"/>
                        </a:rPr>
                        <a:t>n</a:t>
                      </a:r>
                      <a:r>
                        <a:rPr lang="de-DE" sz="1800" b="1" cap="none" spc="0" dirty="0">
                          <a:solidFill>
                            <a:srgbClr val="0070C0"/>
                          </a:solidFill>
                          <a:effectLst/>
                          <a:latin typeface="+mj-lt"/>
                        </a:rPr>
                        <a:t>) unser (mein) Handeln als wirksam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65530400"/>
                  </a:ext>
                </a:extLst>
              </a:tr>
              <a:tr h="481624">
                <a:tc>
                  <a:txBody>
                    <a:bodyPr/>
                    <a:lstStyle/>
                    <a:p>
                      <a:pPr algn="l"/>
                      <a:r>
                        <a:rPr lang="de-DE" sz="1800" b="1" cap="none" spc="0" dirty="0">
                          <a:solidFill>
                            <a:srgbClr val="002060"/>
                          </a:solidFill>
                          <a:effectLst/>
                          <a:latin typeface="+mj-lt"/>
                        </a:rPr>
                        <a:t>Gestaltungs-</a:t>
                      </a:r>
                    </a:p>
                    <a:p>
                      <a:pPr algn="l"/>
                      <a:r>
                        <a:rPr lang="de-DE" sz="1800" b="1" cap="none" spc="0" dirty="0">
                          <a:solidFill>
                            <a:srgbClr val="002060"/>
                          </a:solidFill>
                          <a:effectLst/>
                          <a:latin typeface="+mj-lt"/>
                        </a:rPr>
                        <a:t>Zuversicht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können (kann) uns (mich), Andere und die Umgebung gestalten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616717930"/>
                  </a:ext>
                </a:extLst>
              </a:tr>
              <a:tr h="516069">
                <a:tc>
                  <a:txBody>
                    <a:bodyPr/>
                    <a:lstStyle/>
                    <a:p>
                      <a:pPr algn="l"/>
                      <a:r>
                        <a:rPr lang="de-DE" sz="1800" b="1" cap="none" spc="0" dirty="0">
                          <a:solidFill>
                            <a:srgbClr val="002060"/>
                          </a:solidFill>
                          <a:effectLst/>
                          <a:latin typeface="+mj-lt"/>
                        </a:rPr>
                        <a:t>Freiheit </a:t>
                      </a:r>
                    </a:p>
                    <a:p>
                      <a:pPr algn="l"/>
                      <a:r>
                        <a:rPr lang="de-DE" sz="1800" b="1" cap="none" spc="0" dirty="0">
                          <a:solidFill>
                            <a:srgbClr val="002060"/>
                          </a:solidFill>
                          <a:effectLst/>
                          <a:latin typeface="+mj-lt"/>
                        </a:rPr>
                        <a:t>&amp; Sicherheit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können (kann) ohne Bedrohung authentisch und eigenbestimmt handeln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1234833"/>
                  </a:ext>
                </a:extLst>
              </a:tr>
              <a:tr h="515037">
                <a:tc>
                  <a:txBody>
                    <a:bodyPr/>
                    <a:lstStyle/>
                    <a:p>
                      <a:pPr algn="l"/>
                      <a:r>
                        <a:rPr lang="de-DE" sz="1800" b="1" cap="none" spc="0">
                          <a:solidFill>
                            <a:srgbClr val="002060"/>
                          </a:solidFill>
                          <a:effectLst/>
                          <a:latin typeface="+mj-lt"/>
                        </a:rPr>
                        <a:t>Berechtigung</a:t>
                      </a:r>
                      <a:endParaRPr lang="de-DE" sz="1800" b="1" cap="none" spc="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übernehme(</a:t>
                      </a:r>
                      <a:r>
                        <a:rPr lang="de-DE" sz="1800" b="1" cap="none" spc="0" dirty="0" err="1">
                          <a:solidFill>
                            <a:srgbClr val="0070C0"/>
                          </a:solidFill>
                          <a:effectLst/>
                          <a:latin typeface="+mj-lt"/>
                        </a:rPr>
                        <a:t>n</a:t>
                      </a:r>
                      <a:r>
                        <a:rPr lang="de-DE" sz="1800" b="1" cap="none" spc="0" dirty="0">
                          <a:solidFill>
                            <a:srgbClr val="0070C0"/>
                          </a:solidFill>
                          <a:effectLst/>
                          <a:latin typeface="+mj-lt"/>
                        </a:rPr>
                        <a:t>) Verantwortung und werde(</a:t>
                      </a:r>
                      <a:r>
                        <a:rPr lang="de-DE" sz="1800" b="1" cap="none" spc="0" dirty="0" err="1">
                          <a:solidFill>
                            <a:srgbClr val="0070C0"/>
                          </a:solidFill>
                          <a:effectLst/>
                          <a:latin typeface="+mj-lt"/>
                        </a:rPr>
                        <a:t>n</a:t>
                      </a:r>
                      <a:r>
                        <a:rPr lang="de-DE" sz="1800" b="1" cap="none" spc="0" dirty="0">
                          <a:solidFill>
                            <a:srgbClr val="0070C0"/>
                          </a:solidFill>
                          <a:effectLst/>
                          <a:latin typeface="+mj-lt"/>
                        </a:rPr>
                        <a:t>) gebraucht</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4251210673"/>
                  </a:ext>
                </a:extLst>
              </a:tr>
              <a:tr h="516069">
                <a:tc>
                  <a:txBody>
                    <a:bodyPr/>
                    <a:lstStyle/>
                    <a:p>
                      <a:pPr algn="l"/>
                      <a:r>
                        <a:rPr lang="de-DE" sz="1800" b="1" cap="none" spc="0" dirty="0">
                          <a:solidFill>
                            <a:srgbClr val="002060"/>
                          </a:solidFill>
                          <a:effectLst/>
                          <a:latin typeface="+mj-lt"/>
                        </a:rPr>
                        <a:t>Eingebundenheit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a:txBody>
                    <a:bodyPr/>
                    <a:lstStyle/>
                    <a:p>
                      <a:pPr algn="l"/>
                      <a:r>
                        <a:rPr lang="de-DE" sz="1800" b="1" cap="none" spc="0" dirty="0">
                          <a:solidFill>
                            <a:srgbClr val="0070C0"/>
                          </a:solidFill>
                          <a:effectLst/>
                          <a:latin typeface="+mj-lt"/>
                        </a:rPr>
                        <a:t>Wir/ich fühle(</a:t>
                      </a:r>
                      <a:r>
                        <a:rPr lang="de-DE" sz="1800" b="1" cap="none" spc="0" dirty="0" err="1">
                          <a:solidFill>
                            <a:srgbClr val="0070C0"/>
                          </a:solidFill>
                          <a:effectLst/>
                          <a:latin typeface="+mj-lt"/>
                        </a:rPr>
                        <a:t>n</a:t>
                      </a:r>
                      <a:r>
                        <a:rPr lang="de-DE" sz="1800" b="1" cap="none" spc="0" dirty="0">
                          <a:solidFill>
                            <a:srgbClr val="0070C0"/>
                          </a:solidFill>
                          <a:effectLst/>
                          <a:latin typeface="+mj-lt"/>
                        </a:rPr>
                        <a:t>) uns (mich) in einer Gemeinschaft aufgehoben und erwünscht</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2399866516"/>
                  </a:ext>
                </a:extLst>
              </a:tr>
            </a:tbl>
          </a:graphicData>
        </a:graphic>
      </p:graphicFrame>
      <p:sp>
        <p:nvSpPr>
          <p:cNvPr id="2" name="Textfeld 1">
            <a:extLst>
              <a:ext uri="{FF2B5EF4-FFF2-40B4-BE49-F238E27FC236}">
                <a16:creationId xmlns:a16="http://schemas.microsoft.com/office/drawing/2014/main" id="{9B7A8E1A-9319-27CE-5C45-C0891CD76728}"/>
              </a:ext>
            </a:extLst>
          </p:cNvPr>
          <p:cNvSpPr txBox="1"/>
          <p:nvPr/>
        </p:nvSpPr>
        <p:spPr>
          <a:xfrm>
            <a:off x="4867630" y="6419160"/>
            <a:ext cx="2743198" cy="307777"/>
          </a:xfrm>
          <a:prstGeom prst="rect">
            <a:avLst/>
          </a:prstGeom>
          <a:solidFill>
            <a:schemeClr val="accent6">
              <a:lumMod val="20000"/>
              <a:lumOff val="80000"/>
            </a:schemeClr>
          </a:solidFill>
        </p:spPr>
        <p:txBody>
          <a:bodyPr wrap="square" rtlCol="0">
            <a:spAutoFit/>
          </a:bodyPr>
          <a:lstStyle/>
          <a:p>
            <a:pPr algn="ctr"/>
            <a:r>
              <a:rPr lang="de-DE" sz="1400" dirty="0">
                <a:solidFill>
                  <a:srgbClr val="0070C0"/>
                </a:solidFill>
                <a:latin typeface="+mj-lt"/>
              </a:rPr>
              <a:t>S.E.P. © www.janbleckwedel.de ✿</a:t>
            </a:r>
            <a:r>
              <a:rPr lang="de-DE" sz="1400" dirty="0">
                <a:solidFill>
                  <a:srgbClr val="0070C0"/>
                </a:solidFill>
                <a:highlight>
                  <a:srgbClr val="808000"/>
                </a:highlight>
                <a:latin typeface="+mj-lt"/>
              </a:rPr>
              <a:t> </a:t>
            </a:r>
          </a:p>
        </p:txBody>
      </p:sp>
    </p:spTree>
    <p:extLst>
      <p:ext uri="{BB962C8B-B14F-4D97-AF65-F5344CB8AC3E}">
        <p14:creationId xmlns:p14="http://schemas.microsoft.com/office/powerpoint/2010/main" val="3120067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E8B47-548C-B221-A21D-B9368E1DB378}"/>
              </a:ext>
            </a:extLst>
          </p:cNvPr>
          <p:cNvSpPr>
            <a:spLocks noGrp="1"/>
          </p:cNvSpPr>
          <p:nvPr>
            <p:ph type="title"/>
          </p:nvPr>
        </p:nvSpPr>
        <p:spPr>
          <a:xfrm>
            <a:off x="838200" y="-304285"/>
            <a:ext cx="10515600" cy="1325563"/>
          </a:xfrm>
        </p:spPr>
        <p:txBody>
          <a:bodyPr>
            <a:normAutofit/>
          </a:bodyPr>
          <a:lstStyle/>
          <a:p>
            <a:pPr algn="ctr"/>
            <a:r>
              <a:rPr lang="de-DE" sz="2000" dirty="0">
                <a:solidFill>
                  <a:srgbClr val="0070C0"/>
                </a:solidFill>
              </a:rPr>
              <a:t>Gesundheitsorientierte Beziehungsgestaltung</a:t>
            </a:r>
            <a:br>
              <a:rPr lang="de-DE" sz="2800" b="1" dirty="0">
                <a:solidFill>
                  <a:srgbClr val="0070C0"/>
                </a:solidFill>
              </a:rPr>
            </a:br>
            <a:r>
              <a:rPr lang="de-DE" sz="2800" b="1" dirty="0">
                <a:solidFill>
                  <a:srgbClr val="0070C0"/>
                </a:solidFill>
              </a:rPr>
              <a:t>Salutogenese-Matrix</a:t>
            </a:r>
          </a:p>
        </p:txBody>
      </p:sp>
      <p:graphicFrame>
        <p:nvGraphicFramePr>
          <p:cNvPr id="3" name="Tabelle 3">
            <a:extLst>
              <a:ext uri="{FF2B5EF4-FFF2-40B4-BE49-F238E27FC236}">
                <a16:creationId xmlns:a16="http://schemas.microsoft.com/office/drawing/2014/main" id="{29FF64B6-44BA-4747-AF50-9A8CCE602409}"/>
              </a:ext>
            </a:extLst>
          </p:cNvPr>
          <p:cNvGraphicFramePr>
            <a:graphicFrameLocks noGrp="1"/>
          </p:cNvGraphicFramePr>
          <p:nvPr>
            <p:extLst>
              <p:ext uri="{D42A27DB-BD31-4B8C-83A1-F6EECF244321}">
                <p14:modId xmlns:p14="http://schemas.microsoft.com/office/powerpoint/2010/main" val="2727580134"/>
              </p:ext>
            </p:extLst>
          </p:nvPr>
        </p:nvGraphicFramePr>
        <p:xfrm>
          <a:off x="570016" y="775856"/>
          <a:ext cx="11160021" cy="5922563"/>
        </p:xfrm>
        <a:graphic>
          <a:graphicData uri="http://schemas.openxmlformats.org/drawingml/2006/table">
            <a:tbl>
              <a:tblPr firstRow="1" bandRow="1">
                <a:tableStyleId>{5C22544A-7EE6-4342-B048-85BDC9FD1C3A}</a:tableStyleId>
              </a:tblPr>
              <a:tblGrid>
                <a:gridCol w="2074918">
                  <a:extLst>
                    <a:ext uri="{9D8B030D-6E8A-4147-A177-3AD203B41FA5}">
                      <a16:colId xmlns:a16="http://schemas.microsoft.com/office/drawing/2014/main" val="2076660170"/>
                    </a:ext>
                  </a:extLst>
                </a:gridCol>
                <a:gridCol w="2389091">
                  <a:extLst>
                    <a:ext uri="{9D8B030D-6E8A-4147-A177-3AD203B41FA5}">
                      <a16:colId xmlns:a16="http://schemas.microsoft.com/office/drawing/2014/main" val="2658268981"/>
                    </a:ext>
                  </a:extLst>
                </a:gridCol>
                <a:gridCol w="2232004">
                  <a:extLst>
                    <a:ext uri="{9D8B030D-6E8A-4147-A177-3AD203B41FA5}">
                      <a16:colId xmlns:a16="http://schemas.microsoft.com/office/drawing/2014/main" val="3717009941"/>
                    </a:ext>
                  </a:extLst>
                </a:gridCol>
                <a:gridCol w="2232004">
                  <a:extLst>
                    <a:ext uri="{9D8B030D-6E8A-4147-A177-3AD203B41FA5}">
                      <a16:colId xmlns:a16="http://schemas.microsoft.com/office/drawing/2014/main" val="505311941"/>
                    </a:ext>
                  </a:extLst>
                </a:gridCol>
                <a:gridCol w="2232004">
                  <a:extLst>
                    <a:ext uri="{9D8B030D-6E8A-4147-A177-3AD203B41FA5}">
                      <a16:colId xmlns:a16="http://schemas.microsoft.com/office/drawing/2014/main" val="1347174224"/>
                    </a:ext>
                  </a:extLst>
                </a:gridCol>
              </a:tblGrid>
              <a:tr h="432521">
                <a:tc>
                  <a:txBody>
                    <a:bodyPr/>
                    <a:lstStyle/>
                    <a:p>
                      <a:pPr algn="ctr"/>
                      <a:r>
                        <a:rPr lang="de-DE" sz="1600" dirty="0">
                          <a:latin typeface="+mj-lt"/>
                        </a:rPr>
                        <a:t>Gestaltungsbereiche</a:t>
                      </a:r>
                    </a:p>
                  </a:txBody>
                  <a:tcPr>
                    <a:solidFill>
                      <a:schemeClr val="accent5"/>
                    </a:solidFill>
                  </a:tcPr>
                </a:tc>
                <a:tc rowSpan="2">
                  <a:txBody>
                    <a:bodyPr/>
                    <a:lstStyle/>
                    <a:p>
                      <a:pPr algn="ctr"/>
                      <a:r>
                        <a:rPr lang="de-DE" b="1" dirty="0">
                          <a:latin typeface="+mn-lt"/>
                        </a:rPr>
                        <a:t>SELBST</a:t>
                      </a:r>
                      <a:br>
                        <a:rPr lang="de-DE" dirty="0">
                          <a:latin typeface="+mj-lt"/>
                        </a:rPr>
                      </a:br>
                      <a:r>
                        <a:rPr lang="de-DE" sz="1400" dirty="0">
                          <a:latin typeface="+mj-lt"/>
                        </a:rPr>
                        <a:t>PSYCHISCHE UMGEBUNG</a:t>
                      </a:r>
                    </a:p>
                  </a:txBody>
                  <a:tcPr>
                    <a:solidFill>
                      <a:schemeClr val="accent5"/>
                    </a:solidFill>
                  </a:tcPr>
                </a:tc>
                <a:tc rowSpan="2">
                  <a:txBody>
                    <a:bodyPr/>
                    <a:lstStyle/>
                    <a:p>
                      <a:pPr algn="ctr"/>
                      <a:r>
                        <a:rPr lang="de-DE" b="1" dirty="0">
                          <a:latin typeface="+mn-lt"/>
                        </a:rPr>
                        <a:t>SOZIALE </a:t>
                      </a:r>
                      <a:br>
                        <a:rPr lang="de-DE" b="1" dirty="0">
                          <a:latin typeface="+mn-lt"/>
                        </a:rPr>
                      </a:br>
                      <a:r>
                        <a:rPr lang="de-DE" b="1" dirty="0">
                          <a:latin typeface="+mn-lt"/>
                        </a:rPr>
                        <a:t>UMGEBUNG</a:t>
                      </a:r>
                    </a:p>
                  </a:txBody>
                  <a:tcPr>
                    <a:solidFill>
                      <a:schemeClr val="accent5"/>
                    </a:solidFill>
                  </a:tcPr>
                </a:tc>
                <a:tc rowSpan="2">
                  <a:txBody>
                    <a:bodyPr/>
                    <a:lstStyle/>
                    <a:p>
                      <a:pPr algn="ctr"/>
                      <a:r>
                        <a:rPr lang="de-DE" b="1" dirty="0">
                          <a:latin typeface="+mn-lt"/>
                        </a:rPr>
                        <a:t>KULTURELLE UMGEBUNG</a:t>
                      </a:r>
                    </a:p>
                  </a:txBody>
                  <a:tcPr>
                    <a:solidFill>
                      <a:schemeClr val="accent5"/>
                    </a:solidFill>
                  </a:tcPr>
                </a:tc>
                <a:tc rowSpan="2">
                  <a:txBody>
                    <a:bodyPr/>
                    <a:lstStyle/>
                    <a:p>
                      <a:pPr algn="ctr"/>
                      <a:r>
                        <a:rPr lang="de-DE" b="1" dirty="0">
                          <a:latin typeface="+mn-lt"/>
                        </a:rPr>
                        <a:t>NATÜRLICHE UMGEBUNG</a:t>
                      </a:r>
                    </a:p>
                  </a:txBody>
                  <a:tcPr>
                    <a:solidFill>
                      <a:schemeClr val="accent5"/>
                    </a:solidFill>
                  </a:tcPr>
                </a:tc>
                <a:extLst>
                  <a:ext uri="{0D108BD9-81ED-4DB2-BD59-A6C34878D82A}">
                    <a16:rowId xmlns:a16="http://schemas.microsoft.com/office/drawing/2014/main" val="2357651870"/>
                  </a:ext>
                </a:extLst>
              </a:tr>
              <a:tr h="432521">
                <a:tc>
                  <a:txBody>
                    <a:bodyPr/>
                    <a:lstStyle/>
                    <a:p>
                      <a:pPr algn="ctr"/>
                      <a:r>
                        <a:rPr lang="de-DE" sz="1600" dirty="0">
                          <a:solidFill>
                            <a:srgbClr val="0070C0"/>
                          </a:solidFill>
                          <a:latin typeface="+mj-lt"/>
                        </a:rPr>
                        <a:t>Aspekte</a:t>
                      </a:r>
                    </a:p>
                  </a:txBody>
                  <a:tcPr>
                    <a:solidFill>
                      <a:schemeClr val="accent6">
                        <a:lumMod val="60000"/>
                        <a:lumOff val="40000"/>
                      </a:schemeClr>
                    </a:solidFill>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1526858786"/>
                  </a:ext>
                </a:extLst>
              </a:tr>
              <a:tr h="825722">
                <a:tc>
                  <a:txBody>
                    <a:bodyPr/>
                    <a:lstStyle/>
                    <a:p>
                      <a:r>
                        <a:rPr lang="de-DE" b="1" dirty="0">
                          <a:solidFill>
                            <a:srgbClr val="0070C0"/>
                          </a:solidFill>
                          <a:latin typeface="+mj-lt"/>
                        </a:rPr>
                        <a:t>Achtsamkeit</a:t>
                      </a:r>
                    </a:p>
                  </a:txBody>
                  <a:tcPr anchor="ctr">
                    <a:solidFill>
                      <a:schemeClr val="accent6">
                        <a:lumMod val="60000"/>
                        <a:lumOff val="40000"/>
                      </a:schemeClr>
                    </a:solidFill>
                  </a:tcPr>
                </a:tc>
                <a:tc>
                  <a:txBody>
                    <a:bodyPr/>
                    <a:lstStyle/>
                    <a:p>
                      <a:pPr algn="ctr"/>
                      <a:r>
                        <a:rPr lang="de-DE" sz="1400" b="1" dirty="0">
                          <a:solidFill>
                            <a:srgbClr val="002060"/>
                          </a:solidFill>
                          <a:latin typeface="+mj-lt"/>
                        </a:rPr>
                        <a:t>Sich selbst wahrnehmen, beobachten und reflektieren</a:t>
                      </a:r>
                    </a:p>
                  </a:txBody>
                  <a:tcPr>
                    <a:solidFill>
                      <a:schemeClr val="accent5">
                        <a:lumMod val="20000"/>
                        <a:lumOff val="80000"/>
                      </a:schemeClr>
                    </a:solidFill>
                  </a:tcPr>
                </a:tc>
                <a:tc>
                  <a:txBody>
                    <a:bodyPr/>
                    <a:lstStyle/>
                    <a:p>
                      <a:pPr algn="ctr"/>
                      <a:r>
                        <a:rPr lang="de-DE" sz="1400" b="1" dirty="0">
                          <a:solidFill>
                            <a:srgbClr val="002060"/>
                          </a:solidFill>
                          <a:latin typeface="+mj-lt"/>
                        </a:rPr>
                        <a:t>Rollenwechsel</a:t>
                      </a:r>
                    </a:p>
                    <a:p>
                      <a:pPr algn="ctr"/>
                      <a:r>
                        <a:rPr lang="de-DE" sz="1400" b="1" dirty="0" err="1">
                          <a:solidFill>
                            <a:srgbClr val="002060"/>
                          </a:solidFill>
                          <a:latin typeface="+mj-lt"/>
                        </a:rPr>
                        <a:t>Mentalisieren</a:t>
                      </a:r>
                      <a:endParaRPr lang="de-DE" sz="1400" b="1" dirty="0">
                        <a:solidFill>
                          <a:srgbClr val="002060"/>
                        </a:solidFill>
                        <a:latin typeface="+mj-lt"/>
                      </a:endParaRPr>
                    </a:p>
                  </a:txBody>
                  <a:tcPr>
                    <a:solidFill>
                      <a:schemeClr val="accent5">
                        <a:lumMod val="20000"/>
                        <a:lumOff val="80000"/>
                      </a:schemeClr>
                    </a:solidFill>
                  </a:tcPr>
                </a:tc>
                <a:tc>
                  <a:txBody>
                    <a:bodyPr/>
                    <a:lstStyle/>
                    <a:p>
                      <a:pPr algn="ctr"/>
                      <a:r>
                        <a:rPr lang="de-DE" sz="1400" b="1" dirty="0">
                          <a:solidFill>
                            <a:srgbClr val="002060"/>
                          </a:solidFill>
                          <a:latin typeface="+mj-lt"/>
                        </a:rPr>
                        <a:t>Kulturelle Unterschiede wahrnehmen &amp; beachten</a:t>
                      </a:r>
                    </a:p>
                  </a:txBody>
                  <a:tcPr>
                    <a:solidFill>
                      <a:schemeClr val="accent5">
                        <a:lumMod val="20000"/>
                        <a:lumOff val="80000"/>
                      </a:schemeClr>
                    </a:solidFill>
                  </a:tcPr>
                </a:tc>
                <a:tc>
                  <a:txBody>
                    <a:bodyPr/>
                    <a:lstStyle/>
                    <a:p>
                      <a:pPr algn="ctr"/>
                      <a:r>
                        <a:rPr lang="de-DE" sz="1400" b="1" dirty="0">
                          <a:solidFill>
                            <a:srgbClr val="002060"/>
                          </a:solidFill>
                          <a:latin typeface="+mj-lt"/>
                        </a:rPr>
                        <a:t>Phänomene der natürlichen Umgebung wahrnehmen &amp; verstehen</a:t>
                      </a:r>
                    </a:p>
                  </a:txBody>
                  <a:tcPr>
                    <a:solidFill>
                      <a:schemeClr val="accent5">
                        <a:lumMod val="20000"/>
                        <a:lumOff val="80000"/>
                      </a:schemeClr>
                    </a:solidFill>
                  </a:tcPr>
                </a:tc>
                <a:extLst>
                  <a:ext uri="{0D108BD9-81ED-4DB2-BD59-A6C34878D82A}">
                    <a16:rowId xmlns:a16="http://schemas.microsoft.com/office/drawing/2014/main" val="4220839812"/>
                  </a:ext>
                </a:extLst>
              </a:tr>
              <a:tr h="811518">
                <a:tc>
                  <a:txBody>
                    <a:bodyPr/>
                    <a:lstStyle/>
                    <a:p>
                      <a:r>
                        <a:rPr lang="de-DE" b="1" dirty="0">
                          <a:solidFill>
                            <a:srgbClr val="0070C0"/>
                          </a:solidFill>
                          <a:latin typeface="+mj-lt"/>
                        </a:rPr>
                        <a:t>Respekt</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rgbClr val="002060"/>
                          </a:solidFill>
                          <a:latin typeface="+mj-lt"/>
                        </a:rPr>
                        <a:t>Sich selbst annehmen </a:t>
                      </a:r>
                      <a:br>
                        <a:rPr lang="de-DE" sz="1400" b="1" dirty="0">
                          <a:solidFill>
                            <a:srgbClr val="002060"/>
                          </a:solidFill>
                          <a:latin typeface="+mj-lt"/>
                        </a:rPr>
                      </a:br>
                      <a:r>
                        <a:rPr lang="de-DE" sz="1400" b="1" dirty="0">
                          <a:solidFill>
                            <a:srgbClr val="002060"/>
                          </a:solidFill>
                          <a:latin typeface="+mj-lt"/>
                        </a:rPr>
                        <a:t>&amp; akzeptieren</a:t>
                      </a:r>
                    </a:p>
                  </a:txBody>
                  <a:tcPr>
                    <a:solidFill>
                      <a:schemeClr val="accent5">
                        <a:lumMod val="20000"/>
                        <a:lumOff val="80000"/>
                      </a:schemeClr>
                    </a:solidFill>
                  </a:tcPr>
                </a:tc>
                <a:tc>
                  <a:txBody>
                    <a:bodyPr/>
                    <a:lstStyle/>
                    <a:p>
                      <a:pPr algn="ctr"/>
                      <a:r>
                        <a:rPr lang="de-DE" sz="1400" b="1" dirty="0">
                          <a:solidFill>
                            <a:srgbClr val="002060"/>
                          </a:solidFill>
                          <a:latin typeface="+mj-lt"/>
                        </a:rPr>
                        <a:t>Unterschiedlichkeiten beachten &amp; wertschätzen</a:t>
                      </a:r>
                    </a:p>
                  </a:txBody>
                  <a:tcPr>
                    <a:solidFill>
                      <a:schemeClr val="accent5">
                        <a:lumMod val="20000"/>
                        <a:lumOff val="80000"/>
                      </a:schemeClr>
                    </a:solidFill>
                  </a:tcPr>
                </a:tc>
                <a:tc>
                  <a:txBody>
                    <a:bodyPr/>
                    <a:lstStyle/>
                    <a:p>
                      <a:pPr algn="ctr"/>
                      <a:r>
                        <a:rPr lang="de-DE" sz="1400" b="1" dirty="0">
                          <a:solidFill>
                            <a:srgbClr val="002060"/>
                          </a:solidFill>
                          <a:latin typeface="+mj-lt"/>
                        </a:rPr>
                        <a:t>Gegenseitiger Respekt </a:t>
                      </a:r>
                      <a:br>
                        <a:rPr lang="de-DE" sz="1400" b="1" dirty="0">
                          <a:solidFill>
                            <a:srgbClr val="002060"/>
                          </a:solidFill>
                          <a:latin typeface="+mj-lt"/>
                        </a:rPr>
                      </a:br>
                      <a:r>
                        <a:rPr lang="de-DE" sz="1400" b="1" dirty="0">
                          <a:solidFill>
                            <a:srgbClr val="002060"/>
                          </a:solidFill>
                          <a:latin typeface="+mj-lt"/>
                        </a:rPr>
                        <a:t>Gegenseitige Toleranz</a:t>
                      </a:r>
                    </a:p>
                  </a:txBody>
                  <a:tcPr>
                    <a:solidFill>
                      <a:schemeClr val="accent5">
                        <a:lumMod val="20000"/>
                        <a:lumOff val="80000"/>
                      </a:schemeClr>
                    </a:solidFill>
                  </a:tcPr>
                </a:tc>
                <a:tc>
                  <a:txBody>
                    <a:bodyPr/>
                    <a:lstStyle/>
                    <a:p>
                      <a:pPr algn="ctr"/>
                      <a:r>
                        <a:rPr lang="de-DE" sz="1400" b="1" dirty="0">
                          <a:solidFill>
                            <a:srgbClr val="002060"/>
                          </a:solidFill>
                          <a:latin typeface="+mj-lt"/>
                        </a:rPr>
                        <a:t>Respekt vor der Natur Verbindung zu Pflanzen, Tieren und  Landschaften </a:t>
                      </a:r>
                    </a:p>
                  </a:txBody>
                  <a:tcPr>
                    <a:solidFill>
                      <a:schemeClr val="accent5">
                        <a:lumMod val="20000"/>
                        <a:lumOff val="80000"/>
                      </a:schemeClr>
                    </a:solidFill>
                  </a:tcPr>
                </a:tc>
                <a:extLst>
                  <a:ext uri="{0D108BD9-81ED-4DB2-BD59-A6C34878D82A}">
                    <a16:rowId xmlns:a16="http://schemas.microsoft.com/office/drawing/2014/main" val="3902990641"/>
                  </a:ext>
                </a:extLst>
              </a:tr>
              <a:tr h="811518">
                <a:tc>
                  <a:txBody>
                    <a:bodyPr/>
                    <a:lstStyle/>
                    <a:p>
                      <a:r>
                        <a:rPr lang="de-DE" b="1" dirty="0">
                          <a:solidFill>
                            <a:srgbClr val="0070C0"/>
                          </a:solidFill>
                          <a:latin typeface="+mj-lt"/>
                        </a:rPr>
                        <a:t>Kooperation</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rgbClr val="002060"/>
                          </a:solidFill>
                          <a:latin typeface="+mj-lt"/>
                        </a:rPr>
                        <a:t>Innere Anteile und deren Zusammenarbeit   </a:t>
                      </a:r>
                    </a:p>
                    <a:p>
                      <a:pPr algn="ctr"/>
                      <a:r>
                        <a:rPr lang="de-DE" sz="1400" b="1" dirty="0">
                          <a:solidFill>
                            <a:srgbClr val="002060"/>
                          </a:solidFill>
                          <a:latin typeface="+mj-lt"/>
                        </a:rPr>
                        <a:t>organisieren &amp; gestalten</a:t>
                      </a:r>
                    </a:p>
                  </a:txBody>
                  <a:tcPr>
                    <a:solidFill>
                      <a:schemeClr val="accent5">
                        <a:lumMod val="20000"/>
                        <a:lumOff val="80000"/>
                      </a:schemeClr>
                    </a:solidFill>
                  </a:tcPr>
                </a:tc>
                <a:tc>
                  <a:txBody>
                    <a:bodyPr/>
                    <a:lstStyle/>
                    <a:p>
                      <a:pPr algn="ctr"/>
                      <a:r>
                        <a:rPr lang="de-DE" sz="1400" b="1" dirty="0">
                          <a:solidFill>
                            <a:srgbClr val="002060"/>
                          </a:solidFill>
                          <a:latin typeface="+mj-lt"/>
                        </a:rPr>
                        <a:t>Sicherheit und Vertrauen gemeinsam herstellen</a:t>
                      </a:r>
                    </a:p>
                    <a:p>
                      <a:pPr algn="ctr"/>
                      <a:r>
                        <a:rPr lang="de-DE" sz="1400" b="1" dirty="0">
                          <a:solidFill>
                            <a:srgbClr val="002060"/>
                          </a:solidFill>
                          <a:latin typeface="+mj-lt"/>
                        </a:rPr>
                        <a:t>(</a:t>
                      </a:r>
                      <a:r>
                        <a:rPr lang="de-DE" sz="1400" b="1" dirty="0" err="1">
                          <a:solidFill>
                            <a:srgbClr val="002060"/>
                          </a:solidFill>
                          <a:latin typeface="+mj-lt"/>
                        </a:rPr>
                        <a:t>Social</a:t>
                      </a:r>
                      <a:r>
                        <a:rPr lang="de-DE" sz="1400" b="1" dirty="0">
                          <a:solidFill>
                            <a:srgbClr val="002060"/>
                          </a:solidFill>
                          <a:latin typeface="+mj-lt"/>
                        </a:rPr>
                        <a:t> Engagement System)</a:t>
                      </a:r>
                    </a:p>
                  </a:txBody>
                  <a:tcPr>
                    <a:solidFill>
                      <a:schemeClr val="accent5">
                        <a:lumMod val="20000"/>
                        <a:lumOff val="80000"/>
                      </a:schemeClr>
                    </a:solidFill>
                  </a:tcPr>
                </a:tc>
                <a:tc>
                  <a:txBody>
                    <a:bodyPr/>
                    <a:lstStyle/>
                    <a:p>
                      <a:pPr algn="ctr"/>
                      <a:r>
                        <a:rPr lang="de-DE" sz="1400" b="1" dirty="0">
                          <a:solidFill>
                            <a:srgbClr val="002060"/>
                          </a:solidFill>
                          <a:latin typeface="+mj-lt"/>
                        </a:rPr>
                        <a:t>Transkultureller Austausch Freundliche Integration</a:t>
                      </a:r>
                    </a:p>
                    <a:p>
                      <a:pPr algn="ctr"/>
                      <a:r>
                        <a:rPr lang="de-DE" sz="1400" b="1" dirty="0">
                          <a:solidFill>
                            <a:srgbClr val="002060"/>
                          </a:solidFill>
                          <a:latin typeface="+mj-lt"/>
                        </a:rPr>
                        <a:t>Gegenseitige Befruchtung</a:t>
                      </a:r>
                    </a:p>
                  </a:txBody>
                  <a:tcPr>
                    <a:solidFill>
                      <a:schemeClr val="accent5">
                        <a:lumMod val="20000"/>
                        <a:lumOff val="80000"/>
                      </a:schemeClr>
                    </a:solidFill>
                  </a:tcPr>
                </a:tc>
                <a:tc>
                  <a:txBody>
                    <a:bodyPr/>
                    <a:lstStyle/>
                    <a:p>
                      <a:pPr algn="ctr"/>
                      <a:r>
                        <a:rPr lang="de-DE" sz="1400" b="1" dirty="0">
                          <a:solidFill>
                            <a:srgbClr val="002060"/>
                          </a:solidFill>
                          <a:latin typeface="+mj-lt"/>
                        </a:rPr>
                        <a:t>Kontakt aufnehmen Schönheit genießen &amp; erhalten</a:t>
                      </a:r>
                    </a:p>
                  </a:txBody>
                  <a:tcPr>
                    <a:solidFill>
                      <a:schemeClr val="accent5">
                        <a:lumMod val="20000"/>
                        <a:lumOff val="80000"/>
                      </a:schemeClr>
                    </a:solidFill>
                  </a:tcPr>
                </a:tc>
                <a:extLst>
                  <a:ext uri="{0D108BD9-81ED-4DB2-BD59-A6C34878D82A}">
                    <a16:rowId xmlns:a16="http://schemas.microsoft.com/office/drawing/2014/main" val="1337960286"/>
                  </a:ext>
                </a:extLst>
              </a:tr>
              <a:tr h="811518">
                <a:tc>
                  <a:txBody>
                    <a:bodyPr/>
                    <a:lstStyle/>
                    <a:p>
                      <a:r>
                        <a:rPr lang="de-DE" b="1" dirty="0">
                          <a:solidFill>
                            <a:srgbClr val="0070C0"/>
                          </a:solidFill>
                          <a:latin typeface="+mj-lt"/>
                        </a:rPr>
                        <a:t>Entwicklung</a:t>
                      </a:r>
                    </a:p>
                  </a:txBody>
                  <a:tcPr anchor="ctr">
                    <a:solidFill>
                      <a:schemeClr val="accent6">
                        <a:lumMod val="60000"/>
                        <a:lumOff val="40000"/>
                      </a:schemeClr>
                    </a:solidFill>
                  </a:tcPr>
                </a:tc>
                <a:tc>
                  <a:txBody>
                    <a:bodyPr/>
                    <a:lstStyle/>
                    <a:p>
                      <a:pPr algn="ctr"/>
                      <a:r>
                        <a:rPr lang="de-DE" sz="1400" b="1" dirty="0">
                          <a:solidFill>
                            <a:srgbClr val="002060"/>
                          </a:solidFill>
                          <a:latin typeface="+mj-lt"/>
                        </a:rPr>
                        <a:t>Persönliche Potenziale und Talente nachhaltig entwickeln</a:t>
                      </a:r>
                    </a:p>
                  </a:txBody>
                  <a:tcPr>
                    <a:solidFill>
                      <a:schemeClr val="accent5">
                        <a:lumMod val="20000"/>
                        <a:lumOff val="80000"/>
                      </a:schemeClr>
                    </a:solidFill>
                  </a:tcPr>
                </a:tc>
                <a:tc>
                  <a:txBody>
                    <a:bodyPr/>
                    <a:lstStyle/>
                    <a:p>
                      <a:pPr algn="ctr"/>
                      <a:r>
                        <a:rPr lang="de-DE" sz="1400" b="1" dirty="0">
                          <a:solidFill>
                            <a:srgbClr val="002060"/>
                          </a:solidFill>
                          <a:latin typeface="+mj-lt"/>
                        </a:rPr>
                        <a:t>Common Ground</a:t>
                      </a:r>
                    </a:p>
                    <a:p>
                      <a:pPr algn="ctr"/>
                      <a:r>
                        <a:rPr lang="de-DE" sz="1400" b="1" dirty="0">
                          <a:solidFill>
                            <a:srgbClr val="002060"/>
                          </a:solidFill>
                          <a:latin typeface="+mj-lt"/>
                        </a:rPr>
                        <a:t>Gemeinsam geteilte Ziele</a:t>
                      </a:r>
                    </a:p>
                  </a:txBody>
                  <a:tcPr>
                    <a:solidFill>
                      <a:schemeClr val="accent5">
                        <a:lumMod val="20000"/>
                        <a:lumOff val="80000"/>
                      </a:schemeClr>
                    </a:solidFill>
                  </a:tcPr>
                </a:tc>
                <a:tc>
                  <a:txBody>
                    <a:bodyPr/>
                    <a:lstStyle/>
                    <a:p>
                      <a:pPr algn="ctr"/>
                      <a:r>
                        <a:rPr lang="de-DE" sz="1400" b="1" dirty="0">
                          <a:solidFill>
                            <a:srgbClr val="002060"/>
                          </a:solidFill>
                          <a:latin typeface="+mj-lt"/>
                        </a:rPr>
                        <a:t>Kulturelle Vielfalt achten, erhalten und pflegen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rgbClr val="002060"/>
                          </a:solidFill>
                          <a:latin typeface="+mj-lt"/>
                        </a:rPr>
                        <a:t>Artenvielfalt begünstigen,</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rgbClr val="002060"/>
                          </a:solidFill>
                          <a:latin typeface="+mj-lt"/>
                        </a:rPr>
                        <a:t>Ressourcen/Nachhaltigkeit</a:t>
                      </a:r>
                    </a:p>
                  </a:txBody>
                  <a:tcPr>
                    <a:solidFill>
                      <a:schemeClr val="accent5">
                        <a:lumMod val="20000"/>
                        <a:lumOff val="80000"/>
                      </a:schemeClr>
                    </a:solidFill>
                  </a:tcPr>
                </a:tc>
                <a:extLst>
                  <a:ext uri="{0D108BD9-81ED-4DB2-BD59-A6C34878D82A}">
                    <a16:rowId xmlns:a16="http://schemas.microsoft.com/office/drawing/2014/main" val="135231304"/>
                  </a:ext>
                </a:extLst>
              </a:tr>
              <a:tr h="985727">
                <a:tc>
                  <a:txBody>
                    <a:bodyPr/>
                    <a:lstStyle/>
                    <a:p>
                      <a:r>
                        <a:rPr lang="de-DE" b="1" dirty="0">
                          <a:solidFill>
                            <a:srgbClr val="0070C0"/>
                          </a:solidFill>
                          <a:latin typeface="+mj-lt"/>
                        </a:rPr>
                        <a:t>Verantwortung</a:t>
                      </a:r>
                    </a:p>
                  </a:txBody>
                  <a:tcPr anchor="ctr">
                    <a:solidFill>
                      <a:schemeClr val="accent6">
                        <a:lumMod val="60000"/>
                        <a:lumOff val="40000"/>
                      </a:schemeClr>
                    </a:solidFill>
                  </a:tcPr>
                </a:tc>
                <a:tc>
                  <a:txBody>
                    <a:bodyPr/>
                    <a:lstStyle/>
                    <a:p>
                      <a:pPr algn="ctr"/>
                      <a:r>
                        <a:rPr lang="de-DE" sz="1400" b="1" dirty="0">
                          <a:solidFill>
                            <a:srgbClr val="002060"/>
                          </a:solidFill>
                          <a:latin typeface="+mj-lt"/>
                        </a:rPr>
                        <a:t>Verantwortung für die Konsequenzen eigenen Handelns übernehmen</a:t>
                      </a:r>
                    </a:p>
                  </a:txBody>
                  <a:tcPr>
                    <a:solidFill>
                      <a:schemeClr val="accent5">
                        <a:lumMod val="20000"/>
                        <a:lumOff val="80000"/>
                      </a:schemeClr>
                    </a:solidFill>
                  </a:tcPr>
                </a:tc>
                <a:tc>
                  <a:txBody>
                    <a:bodyPr/>
                    <a:lstStyle/>
                    <a:p>
                      <a:pPr algn="ctr"/>
                      <a:r>
                        <a:rPr lang="de-DE" sz="1400" b="1" dirty="0">
                          <a:solidFill>
                            <a:srgbClr val="002060"/>
                          </a:solidFill>
                          <a:latin typeface="+mj-lt"/>
                        </a:rPr>
                        <a:t>Für andere da sein</a:t>
                      </a:r>
                    </a:p>
                    <a:p>
                      <a:pPr algn="ctr"/>
                      <a:r>
                        <a:rPr lang="de-DE" sz="1400" b="1" dirty="0">
                          <a:solidFill>
                            <a:srgbClr val="002060"/>
                          </a:solidFill>
                          <a:latin typeface="+mj-lt"/>
                        </a:rPr>
                        <a:t>Ausgleich von Geben und Nehmen, Solidarität/</a:t>
                      </a:r>
                      <a:r>
                        <a:rPr lang="de-DE" sz="1200" b="1" dirty="0">
                          <a:solidFill>
                            <a:srgbClr val="002060"/>
                          </a:solidFill>
                          <a:latin typeface="+mj-lt"/>
                        </a:rPr>
                        <a:t>Fairness</a:t>
                      </a:r>
                    </a:p>
                  </a:txBody>
                  <a:tcPr>
                    <a:solidFill>
                      <a:schemeClr val="accent5">
                        <a:lumMod val="20000"/>
                        <a:lumOff val="80000"/>
                      </a:schemeClr>
                    </a:solidFill>
                  </a:tcPr>
                </a:tc>
                <a:tc>
                  <a:txBody>
                    <a:bodyPr/>
                    <a:lstStyle/>
                    <a:p>
                      <a:pPr algn="ctr"/>
                      <a:r>
                        <a:rPr lang="de-DE" sz="1400" b="1" dirty="0">
                          <a:solidFill>
                            <a:srgbClr val="002060"/>
                          </a:solidFill>
                          <a:latin typeface="+mj-lt"/>
                        </a:rPr>
                        <a:t>Kulturelle Vielfalt schützen &amp; unterstützen</a:t>
                      </a:r>
                      <a:br>
                        <a:rPr lang="de-DE" sz="1400" b="1" dirty="0">
                          <a:solidFill>
                            <a:srgbClr val="002060"/>
                          </a:solidFill>
                          <a:latin typeface="+mj-lt"/>
                        </a:rPr>
                      </a:br>
                      <a:r>
                        <a:rPr lang="de-DE" sz="1400" b="1" dirty="0">
                          <a:solidFill>
                            <a:srgbClr val="002060"/>
                          </a:solidFill>
                          <a:latin typeface="+mj-lt"/>
                        </a:rPr>
                        <a:t>Gemeinwohlökonomie </a:t>
                      </a:r>
                    </a:p>
                  </a:txBody>
                  <a:tcPr>
                    <a:solidFill>
                      <a:schemeClr val="accent5">
                        <a:lumMod val="20000"/>
                        <a:lumOff val="80000"/>
                      </a:schemeClr>
                    </a:solidFill>
                  </a:tcPr>
                </a:tc>
                <a:tc>
                  <a:txBody>
                    <a:bodyPr/>
                    <a:lstStyle/>
                    <a:p>
                      <a:pPr algn="ctr"/>
                      <a:r>
                        <a:rPr lang="de-DE" sz="1400" b="1" dirty="0">
                          <a:solidFill>
                            <a:srgbClr val="002060"/>
                          </a:solidFill>
                          <a:latin typeface="+mj-lt"/>
                        </a:rPr>
                        <a:t>Aktiver Klima- und Umweltschutz </a:t>
                      </a:r>
                    </a:p>
                  </a:txBody>
                  <a:tcPr>
                    <a:solidFill>
                      <a:schemeClr val="accent5">
                        <a:lumMod val="20000"/>
                        <a:lumOff val="80000"/>
                      </a:schemeClr>
                    </a:solidFill>
                  </a:tcPr>
                </a:tc>
                <a:extLst>
                  <a:ext uri="{0D108BD9-81ED-4DB2-BD59-A6C34878D82A}">
                    <a16:rowId xmlns:a16="http://schemas.microsoft.com/office/drawing/2014/main" val="749979492"/>
                  </a:ext>
                </a:extLst>
              </a:tr>
              <a:tr h="811518">
                <a:tc>
                  <a:txBody>
                    <a:bodyPr/>
                    <a:lstStyle/>
                    <a:p>
                      <a:r>
                        <a:rPr lang="de-DE" b="1" dirty="0">
                          <a:solidFill>
                            <a:srgbClr val="0070C0"/>
                          </a:solidFill>
                          <a:latin typeface="+mj-lt"/>
                        </a:rPr>
                        <a:t>Grenzen</a:t>
                      </a:r>
                    </a:p>
                  </a:txBody>
                  <a:tcPr anchor="ctr">
                    <a:solidFill>
                      <a:schemeClr val="accent6">
                        <a:lumMod val="60000"/>
                        <a:lumOff val="40000"/>
                      </a:schemeClr>
                    </a:solidFill>
                  </a:tcPr>
                </a:tc>
                <a:tc>
                  <a:txBody>
                    <a:bodyPr/>
                    <a:lstStyle/>
                    <a:p>
                      <a:pPr algn="ctr"/>
                      <a:r>
                        <a:rPr lang="de-DE" sz="1400" b="1" dirty="0">
                          <a:solidFill>
                            <a:srgbClr val="002060"/>
                          </a:solidFill>
                          <a:latin typeface="+mj-lt"/>
                        </a:rPr>
                        <a:t>Grenzen und Begrenzungen eigener Möglichkeiten (an)erkennen</a:t>
                      </a:r>
                    </a:p>
                  </a:txBody>
                  <a:tcPr>
                    <a:solidFill>
                      <a:schemeClr val="accent5">
                        <a:lumMod val="20000"/>
                        <a:lumOff val="80000"/>
                      </a:schemeClr>
                    </a:solidFill>
                  </a:tcPr>
                </a:tc>
                <a:tc>
                  <a:txBody>
                    <a:bodyPr/>
                    <a:lstStyle/>
                    <a:p>
                      <a:pPr algn="ctr"/>
                      <a:r>
                        <a:rPr lang="de-DE" sz="1400" b="1" dirty="0">
                          <a:solidFill>
                            <a:srgbClr val="002060"/>
                          </a:solidFill>
                          <a:latin typeface="+mj-lt"/>
                        </a:rPr>
                        <a:t>Entwicklungsräume zugestehen und gemeinsam abstimmen</a:t>
                      </a:r>
                    </a:p>
                  </a:txBody>
                  <a:tcPr>
                    <a:solidFill>
                      <a:schemeClr val="accent5">
                        <a:lumMod val="20000"/>
                        <a:lumOff val="80000"/>
                      </a:schemeClr>
                    </a:solidFill>
                  </a:tcPr>
                </a:tc>
                <a:tc>
                  <a:txBody>
                    <a:bodyPr/>
                    <a:lstStyle/>
                    <a:p>
                      <a:pPr algn="ctr"/>
                      <a:r>
                        <a:rPr lang="de-DE" sz="1400" b="1" dirty="0">
                          <a:solidFill>
                            <a:srgbClr val="002060"/>
                          </a:solidFill>
                          <a:latin typeface="+mj-lt"/>
                        </a:rPr>
                        <a:t>Konflikte konstruktiv lösen</a:t>
                      </a:r>
                      <a:br>
                        <a:rPr lang="de-DE" sz="1400" b="1" dirty="0">
                          <a:solidFill>
                            <a:srgbClr val="002060"/>
                          </a:solidFill>
                          <a:latin typeface="+mj-lt"/>
                        </a:rPr>
                      </a:br>
                      <a:r>
                        <a:rPr lang="de-DE" sz="1400" b="1" dirty="0">
                          <a:solidFill>
                            <a:srgbClr val="002060"/>
                          </a:solidFill>
                          <a:latin typeface="+mj-lt"/>
                        </a:rPr>
                        <a:t>Grenzen der Möglichkeiten  beachten</a:t>
                      </a:r>
                    </a:p>
                  </a:txBody>
                  <a:tcPr>
                    <a:solidFill>
                      <a:schemeClr val="accent5">
                        <a:lumMod val="20000"/>
                        <a:lumOff val="80000"/>
                      </a:schemeClr>
                    </a:solidFill>
                  </a:tcPr>
                </a:tc>
                <a:tc>
                  <a:txBody>
                    <a:bodyPr/>
                    <a:lstStyle/>
                    <a:p>
                      <a:pPr algn="ctr"/>
                      <a:r>
                        <a:rPr lang="de-DE" sz="1400" b="1" dirty="0">
                          <a:solidFill>
                            <a:srgbClr val="002060"/>
                          </a:solidFill>
                          <a:latin typeface="+mj-lt"/>
                        </a:rPr>
                        <a:t>Grenzen des Wachstums</a:t>
                      </a:r>
                      <a:br>
                        <a:rPr lang="de-DE" sz="1400" b="1" dirty="0">
                          <a:solidFill>
                            <a:srgbClr val="002060"/>
                          </a:solidFill>
                          <a:latin typeface="+mj-lt"/>
                        </a:rPr>
                      </a:br>
                      <a:r>
                        <a:rPr lang="de-DE" sz="1400" b="1" dirty="0">
                          <a:solidFill>
                            <a:srgbClr val="002060"/>
                          </a:solidFill>
                          <a:latin typeface="+mj-lt"/>
                        </a:rPr>
                        <a:t>Kreislaufwirtschaft</a:t>
                      </a:r>
                    </a:p>
                  </a:txBody>
                  <a:tcPr>
                    <a:solidFill>
                      <a:schemeClr val="accent5">
                        <a:lumMod val="20000"/>
                        <a:lumOff val="80000"/>
                      </a:schemeClr>
                    </a:solidFill>
                  </a:tcPr>
                </a:tc>
                <a:extLst>
                  <a:ext uri="{0D108BD9-81ED-4DB2-BD59-A6C34878D82A}">
                    <a16:rowId xmlns:a16="http://schemas.microsoft.com/office/drawing/2014/main" val="3298694580"/>
                  </a:ext>
                </a:extLst>
              </a:tr>
            </a:tbl>
          </a:graphicData>
        </a:graphic>
      </p:graphicFrame>
      <p:sp>
        <p:nvSpPr>
          <p:cNvPr id="5" name="Textfeld 4">
            <a:extLst>
              <a:ext uri="{FF2B5EF4-FFF2-40B4-BE49-F238E27FC236}">
                <a16:creationId xmlns:a16="http://schemas.microsoft.com/office/drawing/2014/main" id="{A69648D9-FC4D-64CD-5640-FAAFA2CC9240}"/>
              </a:ext>
            </a:extLst>
          </p:cNvPr>
          <p:cNvSpPr txBox="1"/>
          <p:nvPr/>
        </p:nvSpPr>
        <p:spPr>
          <a:xfrm rot="5400000">
            <a:off x="8882918" y="3472304"/>
            <a:ext cx="5985963" cy="507831"/>
          </a:xfrm>
          <a:prstGeom prst="rect">
            <a:avLst/>
          </a:prstGeom>
          <a:noFill/>
        </p:spPr>
        <p:txBody>
          <a:bodyPr wrap="square" rtlCol="0">
            <a:spAutoFit/>
          </a:bodyPr>
          <a:lstStyle/>
          <a:p>
            <a:r>
              <a:rPr lang="de-DE" sz="1350" dirty="0">
                <a:solidFill>
                  <a:srgbClr val="0070C0"/>
                </a:solidFill>
              </a:rPr>
              <a:t>S.E.P.  Systemisch Entwicklungsorientierte Perspektiven© www.janbleckwedel.de</a:t>
            </a:r>
          </a:p>
          <a:p>
            <a:r>
              <a:rPr lang="de-DE" sz="1350" dirty="0">
                <a:solidFill>
                  <a:srgbClr val="0070C0"/>
                </a:solidFill>
              </a:rPr>
              <a:t>  </a:t>
            </a:r>
          </a:p>
        </p:txBody>
      </p:sp>
    </p:spTree>
    <p:extLst>
      <p:ext uri="{BB962C8B-B14F-4D97-AF65-F5344CB8AC3E}">
        <p14:creationId xmlns:p14="http://schemas.microsoft.com/office/powerpoint/2010/main" val="2330805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47">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4" name="Inhaltsplatzhalter 3">
            <a:extLst>
              <a:ext uri="{FF2B5EF4-FFF2-40B4-BE49-F238E27FC236}">
                <a16:creationId xmlns:a16="http://schemas.microsoft.com/office/drawing/2014/main" id="{A475387E-CE55-CCA3-4A18-F53E0CA2632F}"/>
              </a:ext>
            </a:extLst>
          </p:cNvPr>
          <p:cNvGraphicFramePr>
            <a:graphicFrameLocks noGrp="1"/>
          </p:cNvGraphicFramePr>
          <p:nvPr>
            <p:ph idx="1"/>
            <p:extLst>
              <p:ext uri="{D42A27DB-BD31-4B8C-83A1-F6EECF244321}">
                <p14:modId xmlns:p14="http://schemas.microsoft.com/office/powerpoint/2010/main" val="100608297"/>
              </p:ext>
            </p:extLst>
          </p:nvPr>
        </p:nvGraphicFramePr>
        <p:xfrm>
          <a:off x="994046" y="471780"/>
          <a:ext cx="10490367" cy="5475600"/>
        </p:xfrm>
        <a:graphic>
          <a:graphicData uri="http://schemas.openxmlformats.org/drawingml/2006/table">
            <a:tbl>
              <a:tblPr firstRow="1" firstCol="1" lastRow="1" lastCol="1" bandRow="1" bandCol="1">
                <a:noFill/>
                <a:tableStyleId>{5C22544A-7EE6-4342-B048-85BDC9FD1C3A}</a:tableStyleId>
              </a:tblPr>
              <a:tblGrid>
                <a:gridCol w="2754994">
                  <a:extLst>
                    <a:ext uri="{9D8B030D-6E8A-4147-A177-3AD203B41FA5}">
                      <a16:colId xmlns:a16="http://schemas.microsoft.com/office/drawing/2014/main" val="3630529502"/>
                    </a:ext>
                  </a:extLst>
                </a:gridCol>
                <a:gridCol w="7735373">
                  <a:extLst>
                    <a:ext uri="{9D8B030D-6E8A-4147-A177-3AD203B41FA5}">
                      <a16:colId xmlns:a16="http://schemas.microsoft.com/office/drawing/2014/main" val="21517479"/>
                    </a:ext>
                  </a:extLst>
                </a:gridCol>
              </a:tblGrid>
              <a:tr h="593766">
                <a:tc gridSpan="2">
                  <a:txBody>
                    <a:bodyPr/>
                    <a:lstStyle/>
                    <a:p>
                      <a:pPr algn="l"/>
                      <a:r>
                        <a:rPr lang="de-DE" sz="2400" b="1" cap="none" spc="0" dirty="0">
                          <a:solidFill>
                            <a:srgbClr val="C00000"/>
                          </a:solidFill>
                          <a:effectLst/>
                        </a:rPr>
                        <a:t>Pathogenese (1)</a:t>
                      </a:r>
                    </a:p>
                    <a:p>
                      <a:pPr algn="l"/>
                      <a:r>
                        <a:rPr lang="de-DE" sz="2400" b="1" cap="none" spc="0" dirty="0">
                          <a:solidFill>
                            <a:schemeClr val="accent6">
                              <a:lumMod val="75000"/>
                            </a:schemeClr>
                          </a:solidFill>
                          <a:effectLst/>
                        </a:rPr>
                        <a:t> </a:t>
                      </a:r>
                      <a:endParaRPr lang="de-DE" sz="2400" b="1" cap="none" spc="0" dirty="0">
                        <a:solidFill>
                          <a:schemeClr val="accent6">
                            <a:lumMod val="75000"/>
                          </a:schemeClr>
                        </a:solidFill>
                        <a:effectLst/>
                        <a:latin typeface="Arial" panose="020B0604020202020204" pitchFamily="34" charset="0"/>
                        <a:ea typeface="Times New Roman" panose="02020603050405020304" pitchFamily="18" charset="0"/>
                      </a:endParaRPr>
                    </a:p>
                  </a:txBody>
                  <a:tcPr marL="39514" marR="32775" marT="11289" marB="84672"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hMerge="1">
                  <a:txBody>
                    <a:bodyPr/>
                    <a:lstStyle/>
                    <a:p>
                      <a:endParaRPr lang="de-DE"/>
                    </a:p>
                  </a:txBody>
                  <a:tcPr/>
                </a:tc>
                <a:extLst>
                  <a:ext uri="{0D108BD9-81ED-4DB2-BD59-A6C34878D82A}">
                    <a16:rowId xmlns:a16="http://schemas.microsoft.com/office/drawing/2014/main" val="3971245861"/>
                  </a:ext>
                </a:extLst>
              </a:tr>
              <a:tr h="371626">
                <a:tc>
                  <a:txBody>
                    <a:bodyPr/>
                    <a:lstStyle/>
                    <a:p>
                      <a:pPr algn="l"/>
                      <a:endParaRPr lang="de-DE" sz="1000" b="1" cap="none" spc="0" dirty="0">
                        <a:solidFill>
                          <a:schemeClr val="tx1"/>
                        </a:solidFill>
                        <a:effectLst/>
                        <a:latin typeface="Arial" panose="020B0604020202020204" pitchFamily="34" charset="0"/>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endParaRPr lang="de-DE" sz="2000" b="1" cap="none" spc="0" dirty="0">
                        <a:solidFill>
                          <a:schemeClr val="accent6"/>
                        </a:solidFill>
                        <a:effectLst/>
                        <a:latin typeface="+mj-lt"/>
                      </a:endParaRPr>
                    </a:p>
                    <a:p>
                      <a:pPr algn="l"/>
                      <a:r>
                        <a:rPr lang="de-DE" sz="2000" b="1" cap="none" spc="0" dirty="0">
                          <a:solidFill>
                            <a:srgbClr val="C00000"/>
                          </a:solidFill>
                          <a:effectLst/>
                          <a:latin typeface="+mj-lt"/>
                        </a:rPr>
                        <a:t>Leiden verstehen</a:t>
                      </a:r>
                      <a:r>
                        <a:rPr lang="de-DE" sz="2000" b="1" cap="none" spc="0" dirty="0">
                          <a:solidFill>
                            <a:schemeClr val="accent2">
                              <a:lumMod val="75000"/>
                            </a:schemeClr>
                          </a:solidFill>
                          <a:effectLst/>
                          <a:latin typeface="+mj-lt"/>
                        </a:rPr>
                        <a:t> -  </a:t>
                      </a:r>
                      <a:br>
                        <a:rPr lang="de-DE" sz="2000" b="1" cap="none" spc="0" dirty="0">
                          <a:solidFill>
                            <a:schemeClr val="accent2">
                              <a:lumMod val="75000"/>
                            </a:schemeClr>
                          </a:solidFill>
                          <a:effectLst/>
                          <a:latin typeface="+mj-lt"/>
                        </a:rPr>
                      </a:br>
                      <a:r>
                        <a:rPr lang="de-DE" sz="2000" b="1" cap="none" spc="0" dirty="0">
                          <a:solidFill>
                            <a:schemeClr val="accent2">
                              <a:lumMod val="75000"/>
                            </a:schemeClr>
                          </a:solidFill>
                          <a:effectLst/>
                          <a:latin typeface="+mj-lt"/>
                        </a:rPr>
                        <a:t>(a) </a:t>
                      </a:r>
                      <a:r>
                        <a:rPr lang="de-DE" sz="2000" b="1" cap="none" spc="0" dirty="0">
                          <a:solidFill>
                            <a:schemeClr val="accent2"/>
                          </a:solidFill>
                          <a:effectLst/>
                          <a:latin typeface="+mj-lt"/>
                        </a:rPr>
                        <a:t>gemeinsames Erleben und (b) subjektives Empfinden </a:t>
                      </a:r>
                      <a:r>
                        <a:rPr lang="de-DE" sz="2000" b="1" cap="none" spc="0" dirty="0">
                          <a:solidFill>
                            <a:srgbClr val="C00000"/>
                          </a:solidFill>
                          <a:effectLst/>
                          <a:latin typeface="+mj-lt"/>
                        </a:rPr>
                        <a:t>von</a:t>
                      </a:r>
                      <a:r>
                        <a:rPr lang="de-DE" sz="2000" b="1" cap="none" spc="0" dirty="0">
                          <a:solidFill>
                            <a:schemeClr val="accent2">
                              <a:lumMod val="75000"/>
                            </a:schemeClr>
                          </a:solidFill>
                          <a:effectLst/>
                          <a:latin typeface="+mj-lt"/>
                        </a:rPr>
                        <a:t>:</a:t>
                      </a:r>
                    </a:p>
                    <a:p>
                      <a:pPr algn="l"/>
                      <a:endParaRPr lang="de-DE" sz="1400" b="1" cap="none" spc="0" dirty="0">
                        <a:solidFill>
                          <a:schemeClr val="accent6"/>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264915555"/>
                  </a:ext>
                </a:extLst>
              </a:tr>
              <a:tr h="514132">
                <a:tc>
                  <a:txBody>
                    <a:bodyPr/>
                    <a:lstStyle/>
                    <a:p>
                      <a:pPr algn="l"/>
                      <a:r>
                        <a:rPr lang="de-DE" sz="1800" b="1" cap="none" spc="0" dirty="0">
                          <a:solidFill>
                            <a:srgbClr val="002060"/>
                          </a:solidFill>
                          <a:effectLst/>
                          <a:latin typeface="+mj-lt"/>
                        </a:rPr>
                        <a:t>Unüberblickbarkeit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überblicke(</a:t>
                      </a:r>
                      <a:r>
                        <a:rPr lang="de-DE" sz="1800" b="1" cap="none" spc="0" dirty="0" err="1">
                          <a:solidFill>
                            <a:srgbClr val="0070C0"/>
                          </a:solidFill>
                          <a:effectLst/>
                          <a:latin typeface="+mj-lt"/>
                        </a:rPr>
                        <a:t>n</a:t>
                      </a:r>
                      <a:r>
                        <a:rPr lang="de-DE" sz="1800" b="1" cap="none" spc="0" dirty="0">
                          <a:solidFill>
                            <a:srgbClr val="0070C0"/>
                          </a:solidFill>
                          <a:effectLst/>
                          <a:latin typeface="+mj-lt"/>
                        </a:rPr>
                        <a:t>) und verstehe(</a:t>
                      </a:r>
                      <a:r>
                        <a:rPr lang="de-DE" sz="1800" b="1" cap="none" spc="0" dirty="0" err="1">
                          <a:solidFill>
                            <a:srgbClr val="0070C0"/>
                          </a:solidFill>
                          <a:effectLst/>
                          <a:latin typeface="+mj-lt"/>
                        </a:rPr>
                        <a:t>n</a:t>
                      </a:r>
                      <a:r>
                        <a:rPr lang="de-DE" sz="1800" b="1" cap="none" spc="0" dirty="0">
                          <a:solidFill>
                            <a:srgbClr val="0070C0"/>
                          </a:solidFill>
                          <a:effectLst/>
                          <a:latin typeface="+mj-lt"/>
                        </a:rPr>
                        <a:t>) die gegenwärtige Situation </a:t>
                      </a:r>
                      <a:r>
                        <a:rPr lang="de-DE" sz="1800" b="1" cap="none" spc="0" dirty="0">
                          <a:solidFill>
                            <a:schemeClr val="accent2"/>
                          </a:solidFill>
                          <a:effectLst/>
                          <a:latin typeface="+mj-lt"/>
                        </a:rPr>
                        <a:t>nicht</a:t>
                      </a:r>
                      <a:r>
                        <a:rPr lang="de-DE" sz="1800" b="1" cap="none" spc="0" dirty="0">
                          <a:solidFill>
                            <a:srgbClr val="0070C0"/>
                          </a:solidFill>
                          <a:effectLst/>
                          <a:latin typeface="+mj-lt"/>
                        </a:rPr>
                        <a:t>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06914079"/>
                  </a:ext>
                </a:extLst>
              </a:tr>
              <a:tr h="506186">
                <a:tc>
                  <a:txBody>
                    <a:bodyPr/>
                    <a:lstStyle/>
                    <a:p>
                      <a:pPr algn="l"/>
                      <a:r>
                        <a:rPr lang="de-DE" sz="1800" b="1" cap="none" spc="0" dirty="0">
                          <a:solidFill>
                            <a:srgbClr val="002060"/>
                          </a:solidFill>
                          <a:effectLst/>
                          <a:latin typeface="+mj-lt"/>
                        </a:rPr>
                        <a:t>Ungewissheit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können (kann) zukünftige Entwicklungen </a:t>
                      </a:r>
                      <a:r>
                        <a:rPr lang="de-DE" sz="1800" b="1" cap="none" spc="0" dirty="0">
                          <a:solidFill>
                            <a:schemeClr val="accent2"/>
                          </a:solidFill>
                          <a:effectLst/>
                          <a:latin typeface="+mj-lt"/>
                        </a:rPr>
                        <a:t>nicht</a:t>
                      </a:r>
                      <a:r>
                        <a:rPr lang="de-DE" sz="1800" b="1" cap="none" spc="0" dirty="0">
                          <a:solidFill>
                            <a:srgbClr val="0070C0"/>
                          </a:solidFill>
                          <a:effectLst/>
                          <a:latin typeface="+mj-lt"/>
                        </a:rPr>
                        <a:t> einschätzen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856557829"/>
                  </a:ext>
                </a:extLst>
              </a:tr>
              <a:tr h="371626">
                <a:tc>
                  <a:txBody>
                    <a:bodyPr/>
                    <a:lstStyle/>
                    <a:p>
                      <a:pPr algn="l"/>
                      <a:r>
                        <a:rPr lang="de-DE" sz="1800" b="1" cap="none" spc="0" dirty="0">
                          <a:solidFill>
                            <a:srgbClr val="002060"/>
                          </a:solidFill>
                          <a:effectLst/>
                          <a:latin typeface="+mj-lt"/>
                        </a:rPr>
                        <a:t>Überforderung</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verfüge(</a:t>
                      </a:r>
                      <a:r>
                        <a:rPr lang="de-DE" sz="1800" b="1" cap="none" spc="0" dirty="0" err="1">
                          <a:solidFill>
                            <a:srgbClr val="0070C0"/>
                          </a:solidFill>
                          <a:effectLst/>
                          <a:latin typeface="+mj-lt"/>
                        </a:rPr>
                        <a:t>n</a:t>
                      </a:r>
                      <a:r>
                        <a:rPr lang="de-DE" sz="1800" b="1" cap="none" spc="0" dirty="0">
                          <a:solidFill>
                            <a:srgbClr val="0070C0"/>
                          </a:solidFill>
                          <a:effectLst/>
                          <a:latin typeface="+mj-lt"/>
                        </a:rPr>
                        <a:t>) </a:t>
                      </a:r>
                      <a:r>
                        <a:rPr lang="de-DE" sz="1800" b="1" cap="none" spc="0" dirty="0">
                          <a:solidFill>
                            <a:schemeClr val="accent2"/>
                          </a:solidFill>
                          <a:effectLst/>
                          <a:latin typeface="+mj-lt"/>
                        </a:rPr>
                        <a:t>nicht</a:t>
                      </a:r>
                      <a:r>
                        <a:rPr lang="de-DE" sz="1800" b="1" cap="none" spc="0" dirty="0">
                          <a:solidFill>
                            <a:srgbClr val="0070C0"/>
                          </a:solidFill>
                          <a:effectLst/>
                          <a:latin typeface="+mj-lt"/>
                        </a:rPr>
                        <a:t> ausreichend über die Fähigkeiten (können/kann diese nicht erwerben), um anstehende Herausforderungen zu meistern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3979868"/>
                  </a:ext>
                </a:extLst>
              </a:tr>
              <a:tr h="371626">
                <a:tc>
                  <a:txBody>
                    <a:bodyPr/>
                    <a:lstStyle/>
                    <a:p>
                      <a:pPr algn="l"/>
                      <a:r>
                        <a:rPr lang="de-DE" sz="1800" b="1" cap="none" spc="0" dirty="0">
                          <a:solidFill>
                            <a:srgbClr val="002060"/>
                          </a:solidFill>
                          <a:effectLst/>
                          <a:latin typeface="+mj-lt"/>
                        </a:rPr>
                        <a:t>Insuffizienzerleben </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verfüge(</a:t>
                      </a:r>
                      <a:r>
                        <a:rPr lang="de-DE" sz="1800" b="1" cap="none" spc="0" dirty="0" err="1">
                          <a:solidFill>
                            <a:srgbClr val="0070C0"/>
                          </a:solidFill>
                          <a:effectLst/>
                          <a:latin typeface="+mj-lt"/>
                        </a:rPr>
                        <a:t>n</a:t>
                      </a:r>
                      <a:r>
                        <a:rPr lang="de-DE" sz="1800" b="1" cap="none" spc="0" dirty="0">
                          <a:solidFill>
                            <a:srgbClr val="0070C0"/>
                          </a:solidFill>
                          <a:effectLst/>
                          <a:latin typeface="+mj-lt"/>
                        </a:rPr>
                        <a:t>) </a:t>
                      </a:r>
                      <a:r>
                        <a:rPr lang="de-DE" sz="1800" b="1" cap="none" spc="0" dirty="0">
                          <a:solidFill>
                            <a:schemeClr val="accent2"/>
                          </a:solidFill>
                          <a:effectLst/>
                          <a:latin typeface="+mj-lt"/>
                        </a:rPr>
                        <a:t>nicht</a:t>
                      </a:r>
                      <a:r>
                        <a:rPr lang="de-DE" sz="1800" b="1" cap="none" spc="0" dirty="0">
                          <a:solidFill>
                            <a:srgbClr val="0070C0"/>
                          </a:solidFill>
                          <a:effectLst/>
                          <a:latin typeface="+mj-lt"/>
                        </a:rPr>
                        <a:t> über die nötigen Potenziale (eigene Fähigkeiten)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206100582"/>
                  </a:ext>
                </a:extLst>
              </a:tr>
              <a:tr h="371626">
                <a:tc>
                  <a:txBody>
                    <a:bodyPr/>
                    <a:lstStyle/>
                    <a:p>
                      <a:pPr algn="l"/>
                      <a:r>
                        <a:rPr lang="de-DE" sz="1800" b="1" cap="none" spc="0" dirty="0">
                          <a:solidFill>
                            <a:srgbClr val="002060"/>
                          </a:solidFill>
                          <a:effectLst/>
                          <a:latin typeface="+mj-lt"/>
                        </a:rPr>
                        <a:t>Mangel</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Es sind </a:t>
                      </a:r>
                      <a:r>
                        <a:rPr lang="de-DE" sz="1800" b="1" cap="none" spc="0" dirty="0">
                          <a:solidFill>
                            <a:schemeClr val="accent2"/>
                          </a:solidFill>
                          <a:effectLst/>
                          <a:latin typeface="+mj-lt"/>
                        </a:rPr>
                        <a:t>nicht</a:t>
                      </a:r>
                      <a:r>
                        <a:rPr lang="de-DE" sz="1800" b="1" cap="none" spc="0" dirty="0">
                          <a:solidFill>
                            <a:srgbClr val="0070C0"/>
                          </a:solidFill>
                          <a:effectLst/>
                          <a:latin typeface="+mj-lt"/>
                        </a:rPr>
                        <a:t> genügend Ressourcen (Unterstützung in der Umgebung) vorhanden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788679096"/>
                  </a:ext>
                </a:extLst>
              </a:tr>
              <a:tr h="371626">
                <a:tc>
                  <a:txBody>
                    <a:bodyPr/>
                    <a:lstStyle/>
                    <a:p>
                      <a:pPr algn="l"/>
                      <a:r>
                        <a:rPr lang="de-DE" sz="1800" b="1" cap="none" spc="0" dirty="0">
                          <a:solidFill>
                            <a:srgbClr val="002060"/>
                          </a:solidFill>
                          <a:effectLst/>
                          <a:latin typeface="+mj-lt"/>
                        </a:rPr>
                        <a:t>Einengung</a:t>
                      </a:r>
                      <a:br>
                        <a:rPr lang="de-DE" sz="1800" b="1" cap="none" spc="0" dirty="0">
                          <a:solidFill>
                            <a:srgbClr val="002060"/>
                          </a:solidFill>
                          <a:effectLst/>
                          <a:latin typeface="+mj-lt"/>
                        </a:rPr>
                      </a:br>
                      <a:r>
                        <a:rPr lang="de-DE" sz="1800" b="1" cap="none" spc="0" dirty="0">
                          <a:solidFill>
                            <a:srgbClr val="002060"/>
                          </a:solidFill>
                          <a:effectLst/>
                          <a:latin typeface="+mj-lt"/>
                        </a:rPr>
                        <a:t>&amp; Defizite</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Es ergeben sich </a:t>
                      </a:r>
                      <a:r>
                        <a:rPr lang="de-DE" sz="1800" b="1" cap="none" spc="0" dirty="0">
                          <a:solidFill>
                            <a:schemeClr val="accent2"/>
                          </a:solidFill>
                          <a:effectLst/>
                          <a:latin typeface="+mj-lt"/>
                        </a:rPr>
                        <a:t>keine</a:t>
                      </a:r>
                      <a:r>
                        <a:rPr lang="de-DE" sz="1800" b="1" cap="none" spc="0" dirty="0">
                          <a:solidFill>
                            <a:srgbClr val="0070C0"/>
                          </a:solidFill>
                          <a:effectLst/>
                          <a:latin typeface="+mj-lt"/>
                        </a:rPr>
                        <a:t> ausreichenden Entwicklungsräume und -möglichkeiten in denen wir/ich unsere/meine Talente (Signaturstärken) entfalten können (kann)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73742884"/>
                  </a:ext>
                </a:extLst>
              </a:tr>
              <a:tr h="371626">
                <a:tc>
                  <a:txBody>
                    <a:bodyPr/>
                    <a:lstStyle/>
                    <a:p>
                      <a:pPr algn="l"/>
                      <a:r>
                        <a:rPr lang="de-DE" sz="1800" b="1" cap="none" spc="0" dirty="0">
                          <a:solidFill>
                            <a:srgbClr val="002060"/>
                          </a:solidFill>
                          <a:effectLst/>
                          <a:latin typeface="+mj-lt"/>
                        </a:rPr>
                        <a:t>Kein Echo</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Unser Dasein/Engagement findet </a:t>
                      </a:r>
                      <a:r>
                        <a:rPr lang="de-DE" sz="1800" b="1" cap="none" spc="0" dirty="0">
                          <a:solidFill>
                            <a:schemeClr val="accent2"/>
                          </a:solidFill>
                          <a:effectLst/>
                          <a:latin typeface="+mj-lt"/>
                        </a:rPr>
                        <a:t>kein</a:t>
                      </a:r>
                      <a:r>
                        <a:rPr lang="de-DE" sz="1800" b="1" cap="none" spc="0" dirty="0">
                          <a:solidFill>
                            <a:srgbClr val="0070C0"/>
                          </a:solidFill>
                          <a:effectLst/>
                          <a:latin typeface="+mj-lt"/>
                        </a:rPr>
                        <a:t> angemessenes Echo in der Welt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648358858"/>
                  </a:ext>
                </a:extLst>
              </a:tr>
            </a:tbl>
          </a:graphicData>
        </a:graphic>
      </p:graphicFrame>
      <p:sp>
        <p:nvSpPr>
          <p:cNvPr id="2" name="Textfeld 1">
            <a:extLst>
              <a:ext uri="{FF2B5EF4-FFF2-40B4-BE49-F238E27FC236}">
                <a16:creationId xmlns:a16="http://schemas.microsoft.com/office/drawing/2014/main" id="{8308665B-B1BF-0B66-A4C6-95E937901ED9}"/>
              </a:ext>
            </a:extLst>
          </p:cNvPr>
          <p:cNvSpPr txBox="1"/>
          <p:nvPr/>
        </p:nvSpPr>
        <p:spPr>
          <a:xfrm>
            <a:off x="4867630" y="6419160"/>
            <a:ext cx="2743198" cy="307777"/>
          </a:xfrm>
          <a:prstGeom prst="rect">
            <a:avLst/>
          </a:prstGeom>
          <a:solidFill>
            <a:schemeClr val="accent6">
              <a:lumMod val="20000"/>
              <a:lumOff val="80000"/>
            </a:schemeClr>
          </a:solidFill>
        </p:spPr>
        <p:txBody>
          <a:bodyPr wrap="square" rtlCol="0">
            <a:spAutoFit/>
          </a:bodyPr>
          <a:lstStyle/>
          <a:p>
            <a:pPr algn="ctr"/>
            <a:r>
              <a:rPr lang="de-DE" sz="1400" dirty="0">
                <a:solidFill>
                  <a:srgbClr val="0070C0"/>
                </a:solidFill>
                <a:latin typeface="+mj-lt"/>
              </a:rPr>
              <a:t>S.E.P. © www.janbleckwedel.de ✿</a:t>
            </a:r>
            <a:r>
              <a:rPr lang="de-DE" sz="1400" dirty="0">
                <a:solidFill>
                  <a:srgbClr val="0070C0"/>
                </a:solidFill>
                <a:highlight>
                  <a:srgbClr val="808000"/>
                </a:highlight>
                <a:latin typeface="+mj-lt"/>
              </a:rPr>
              <a:t> </a:t>
            </a:r>
          </a:p>
        </p:txBody>
      </p:sp>
    </p:spTree>
    <p:extLst>
      <p:ext uri="{BB962C8B-B14F-4D97-AF65-F5344CB8AC3E}">
        <p14:creationId xmlns:p14="http://schemas.microsoft.com/office/powerpoint/2010/main" val="1919303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47">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4" name="Inhaltsplatzhalter 3">
            <a:extLst>
              <a:ext uri="{FF2B5EF4-FFF2-40B4-BE49-F238E27FC236}">
                <a16:creationId xmlns:a16="http://schemas.microsoft.com/office/drawing/2014/main" id="{A475387E-CE55-CCA3-4A18-F53E0CA2632F}"/>
              </a:ext>
            </a:extLst>
          </p:cNvPr>
          <p:cNvGraphicFramePr>
            <a:graphicFrameLocks noGrp="1"/>
          </p:cNvGraphicFramePr>
          <p:nvPr>
            <p:ph idx="1"/>
            <p:extLst>
              <p:ext uri="{D42A27DB-BD31-4B8C-83A1-F6EECF244321}">
                <p14:modId xmlns:p14="http://schemas.microsoft.com/office/powerpoint/2010/main" val="1134738571"/>
              </p:ext>
            </p:extLst>
          </p:nvPr>
        </p:nvGraphicFramePr>
        <p:xfrm>
          <a:off x="994046" y="-571500"/>
          <a:ext cx="10490367" cy="6766751"/>
        </p:xfrm>
        <a:graphic>
          <a:graphicData uri="http://schemas.openxmlformats.org/drawingml/2006/table">
            <a:tbl>
              <a:tblPr firstRow="1" firstCol="1" lastRow="1" lastCol="1" bandRow="1" bandCol="1">
                <a:noFill/>
                <a:tableStyleId>{5C22544A-7EE6-4342-B048-85BDC9FD1C3A}</a:tableStyleId>
              </a:tblPr>
              <a:tblGrid>
                <a:gridCol w="2468296">
                  <a:extLst>
                    <a:ext uri="{9D8B030D-6E8A-4147-A177-3AD203B41FA5}">
                      <a16:colId xmlns:a16="http://schemas.microsoft.com/office/drawing/2014/main" val="3630529502"/>
                    </a:ext>
                  </a:extLst>
                </a:gridCol>
                <a:gridCol w="8022071">
                  <a:extLst>
                    <a:ext uri="{9D8B030D-6E8A-4147-A177-3AD203B41FA5}">
                      <a16:colId xmlns:a16="http://schemas.microsoft.com/office/drawing/2014/main" val="21517479"/>
                    </a:ext>
                  </a:extLst>
                </a:gridCol>
              </a:tblGrid>
              <a:tr h="1339077">
                <a:tc gridSpan="2">
                  <a:txBody>
                    <a:bodyPr/>
                    <a:lstStyle/>
                    <a:p>
                      <a:pPr algn="l"/>
                      <a:r>
                        <a:rPr lang="de-DE" sz="2400" b="1" cap="none" spc="0" dirty="0">
                          <a:solidFill>
                            <a:srgbClr val="C00000"/>
                          </a:solidFill>
                          <a:effectLst/>
                          <a:latin typeface="+mn-lt"/>
                        </a:rPr>
                        <a:t>Pathogenese (2) </a:t>
                      </a:r>
                      <a:endParaRPr lang="de-DE" sz="2400" b="1" cap="none" spc="0" dirty="0">
                        <a:solidFill>
                          <a:srgbClr val="C00000"/>
                        </a:solidFill>
                        <a:effectLst/>
                        <a:latin typeface="+mn-lt"/>
                        <a:ea typeface="Times New Roman" panose="02020603050405020304" pitchFamily="18" charset="0"/>
                      </a:endParaRPr>
                    </a:p>
                  </a:txBody>
                  <a:tcPr marL="39514" marR="32775" marT="11289" marB="84672"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hMerge="1">
                  <a:txBody>
                    <a:bodyPr/>
                    <a:lstStyle/>
                    <a:p>
                      <a:endParaRPr lang="de-DE"/>
                    </a:p>
                  </a:txBody>
                  <a:tcPr/>
                </a:tc>
                <a:extLst>
                  <a:ext uri="{0D108BD9-81ED-4DB2-BD59-A6C34878D82A}">
                    <a16:rowId xmlns:a16="http://schemas.microsoft.com/office/drawing/2014/main" val="3971245861"/>
                  </a:ext>
                </a:extLst>
              </a:tr>
              <a:tr h="1301063">
                <a:tc>
                  <a:txBody>
                    <a:bodyPr/>
                    <a:lstStyle/>
                    <a:p>
                      <a:pPr algn="l"/>
                      <a:endParaRPr lang="de-DE" sz="2000" b="1" cap="none" spc="0" dirty="0">
                        <a:solidFill>
                          <a:schemeClr val="tx1"/>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kern="1200" cap="none" spc="0" dirty="0">
                          <a:solidFill>
                            <a:schemeClr val="accent2">
                              <a:lumMod val="75000"/>
                            </a:schemeClr>
                          </a:solidFill>
                          <a:effectLst/>
                          <a:latin typeface="+mj-lt"/>
                          <a:ea typeface="+mn-ea"/>
                          <a:cs typeface="+mn-cs"/>
                        </a:rPr>
                        <a:t>Leiden verstehen- </a:t>
                      </a:r>
                      <a:br>
                        <a:rPr lang="de-DE" sz="2000" b="1" kern="1200" cap="none" spc="0" dirty="0">
                          <a:solidFill>
                            <a:schemeClr val="accent2">
                              <a:lumMod val="75000"/>
                            </a:schemeClr>
                          </a:solidFill>
                          <a:effectLst/>
                          <a:latin typeface="+mj-lt"/>
                          <a:ea typeface="+mn-ea"/>
                          <a:cs typeface="+mn-cs"/>
                        </a:rPr>
                      </a:br>
                      <a:r>
                        <a:rPr lang="de-DE" sz="2000" b="1" kern="1200" cap="none" spc="0" dirty="0">
                          <a:solidFill>
                            <a:schemeClr val="accent2">
                              <a:lumMod val="75000"/>
                            </a:schemeClr>
                          </a:solidFill>
                          <a:effectLst/>
                          <a:latin typeface="+mj-lt"/>
                          <a:ea typeface="+mn-ea"/>
                          <a:cs typeface="+mn-cs"/>
                        </a:rPr>
                        <a:t>(a) </a:t>
                      </a:r>
                      <a:r>
                        <a:rPr lang="de-DE" sz="2000" b="1" kern="1200" cap="none" spc="0" dirty="0">
                          <a:solidFill>
                            <a:schemeClr val="accent2"/>
                          </a:solidFill>
                          <a:effectLst/>
                          <a:latin typeface="+mj-lt"/>
                          <a:ea typeface="+mn-ea"/>
                          <a:cs typeface="+mn-cs"/>
                        </a:rPr>
                        <a:t>gemeinsames Erleben und (b) subjektives Empfinden </a:t>
                      </a:r>
                      <a:r>
                        <a:rPr lang="de-DE" sz="2000" b="1" kern="1200" cap="none" spc="0" dirty="0">
                          <a:solidFill>
                            <a:schemeClr val="accent2">
                              <a:lumMod val="75000"/>
                            </a:schemeClr>
                          </a:solidFill>
                          <a:effectLst/>
                          <a:latin typeface="+mj-lt"/>
                          <a:ea typeface="+mn-ea"/>
                          <a:cs typeface="+mn-cs"/>
                        </a:rPr>
                        <a:t>von:</a:t>
                      </a:r>
                    </a:p>
                    <a:p>
                      <a:pPr algn="l"/>
                      <a:endParaRPr lang="de-DE" sz="2000" b="1" cap="none" spc="0" dirty="0">
                        <a:solidFill>
                          <a:schemeClr val="accent6"/>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264915555"/>
                  </a:ext>
                </a:extLst>
              </a:tr>
              <a:tr h="516069">
                <a:tc>
                  <a:txBody>
                    <a:bodyPr/>
                    <a:lstStyle/>
                    <a:p>
                      <a:pPr algn="l"/>
                      <a:r>
                        <a:rPr lang="de-DE" sz="1800" b="1" cap="none" spc="0" dirty="0">
                          <a:solidFill>
                            <a:srgbClr val="002060"/>
                          </a:solidFill>
                          <a:effectLst/>
                          <a:latin typeface="+mj-lt"/>
                        </a:rPr>
                        <a:t>Missachtung</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genieße(</a:t>
                      </a:r>
                      <a:r>
                        <a:rPr lang="de-DE" sz="1800" b="1" cap="none" spc="0" dirty="0" err="1">
                          <a:solidFill>
                            <a:srgbClr val="0070C0"/>
                          </a:solidFill>
                          <a:effectLst/>
                          <a:latin typeface="+mj-lt"/>
                        </a:rPr>
                        <a:t>n</a:t>
                      </a:r>
                      <a:r>
                        <a:rPr lang="de-DE" sz="1800" b="1" cap="none" spc="0" dirty="0">
                          <a:solidFill>
                            <a:srgbClr val="0070C0"/>
                          </a:solidFill>
                          <a:effectLst/>
                          <a:latin typeface="+mj-lt"/>
                        </a:rPr>
                        <a:t>)</a:t>
                      </a:r>
                      <a:r>
                        <a:rPr lang="de-DE" sz="1800" b="1" cap="none" spc="0" dirty="0">
                          <a:solidFill>
                            <a:schemeClr val="accent2"/>
                          </a:solidFill>
                          <a:effectLst/>
                          <a:latin typeface="+mj-lt"/>
                        </a:rPr>
                        <a:t> keinen </a:t>
                      </a:r>
                      <a:r>
                        <a:rPr lang="de-DE" sz="1800" b="1" cap="none" spc="0" dirty="0">
                          <a:solidFill>
                            <a:srgbClr val="0070C0"/>
                          </a:solidFill>
                          <a:effectLst/>
                          <a:latin typeface="+mj-lt"/>
                        </a:rPr>
                        <a:t>Respekt und erfahre(</a:t>
                      </a:r>
                      <a:r>
                        <a:rPr lang="de-DE" sz="1800" b="1" cap="none" spc="0" dirty="0" err="1">
                          <a:solidFill>
                            <a:srgbClr val="0070C0"/>
                          </a:solidFill>
                          <a:effectLst/>
                          <a:latin typeface="+mj-lt"/>
                        </a:rPr>
                        <a:t>n</a:t>
                      </a:r>
                      <a:r>
                        <a:rPr lang="de-DE" sz="1800" b="1" cap="none" spc="0" dirty="0">
                          <a:solidFill>
                            <a:srgbClr val="0070C0"/>
                          </a:solidFill>
                          <a:effectLst/>
                          <a:latin typeface="+mj-lt"/>
                        </a:rPr>
                        <a:t>) keine angemessene Wertschätzung für unser (mein) Tun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012119232"/>
                  </a:ext>
                </a:extLst>
              </a:tr>
              <a:tr h="516069">
                <a:tc>
                  <a:txBody>
                    <a:bodyPr/>
                    <a:lstStyle/>
                    <a:p>
                      <a:pPr algn="l"/>
                      <a:r>
                        <a:rPr lang="de-DE" sz="1800" b="1" cap="none" spc="0" dirty="0">
                          <a:solidFill>
                            <a:srgbClr val="002060"/>
                          </a:solidFill>
                          <a:effectLst/>
                          <a:latin typeface="+mj-lt"/>
                        </a:rPr>
                        <a:t>Sinnlosigkeit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erlebe(</a:t>
                      </a:r>
                      <a:r>
                        <a:rPr lang="de-DE" sz="1800" b="1" cap="none" spc="0" dirty="0" err="1">
                          <a:solidFill>
                            <a:srgbClr val="0070C0"/>
                          </a:solidFill>
                          <a:effectLst/>
                          <a:latin typeface="+mj-lt"/>
                        </a:rPr>
                        <a:t>n</a:t>
                      </a:r>
                      <a:r>
                        <a:rPr lang="de-DE" sz="1800" b="1" cap="none" spc="0" dirty="0">
                          <a:solidFill>
                            <a:srgbClr val="0070C0"/>
                          </a:solidFill>
                          <a:effectLst/>
                          <a:latin typeface="+mj-lt"/>
                        </a:rPr>
                        <a:t>) unser (mein) Dasein und Handeln bedeutungslos und sinnlos</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989546827"/>
                  </a:ext>
                </a:extLst>
              </a:tr>
              <a:tr h="516069">
                <a:tc>
                  <a:txBody>
                    <a:bodyPr/>
                    <a:lstStyle/>
                    <a:p>
                      <a:pPr algn="l"/>
                      <a:r>
                        <a:rPr lang="de-DE" sz="1800" b="1" cap="none" spc="0" dirty="0">
                          <a:solidFill>
                            <a:srgbClr val="002060"/>
                          </a:solidFill>
                          <a:effectLst/>
                          <a:latin typeface="+mj-lt"/>
                        </a:rPr>
                        <a:t>Wirkungslosigkeit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erlebe(</a:t>
                      </a:r>
                      <a:r>
                        <a:rPr lang="de-DE" sz="1800" b="1" cap="none" spc="0" dirty="0" err="1">
                          <a:solidFill>
                            <a:srgbClr val="0070C0"/>
                          </a:solidFill>
                          <a:effectLst/>
                          <a:latin typeface="+mj-lt"/>
                        </a:rPr>
                        <a:t>n</a:t>
                      </a:r>
                      <a:r>
                        <a:rPr lang="de-DE" sz="1800" b="1" cap="none" spc="0" dirty="0">
                          <a:solidFill>
                            <a:srgbClr val="0070C0"/>
                          </a:solidFill>
                          <a:effectLst/>
                          <a:latin typeface="+mj-lt"/>
                        </a:rPr>
                        <a:t>) unser (mein) Handeln als </a:t>
                      </a:r>
                      <a:r>
                        <a:rPr lang="de-DE" sz="1800" b="1" cap="none" spc="0" dirty="0">
                          <a:solidFill>
                            <a:schemeClr val="accent2"/>
                          </a:solidFill>
                          <a:effectLst/>
                          <a:latin typeface="+mj-lt"/>
                        </a:rPr>
                        <a:t>nicht</a:t>
                      </a:r>
                      <a:r>
                        <a:rPr lang="de-DE" sz="1800" b="1" cap="none" spc="0" dirty="0">
                          <a:solidFill>
                            <a:srgbClr val="0070C0"/>
                          </a:solidFill>
                          <a:effectLst/>
                          <a:latin typeface="+mj-lt"/>
                        </a:rPr>
                        <a:t> wirksam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65530400"/>
                  </a:ext>
                </a:extLst>
              </a:tr>
              <a:tr h="481624">
                <a:tc>
                  <a:txBody>
                    <a:bodyPr/>
                    <a:lstStyle/>
                    <a:p>
                      <a:pPr algn="l"/>
                      <a:r>
                        <a:rPr lang="de-DE" sz="1800" b="1" cap="none" spc="0" dirty="0">
                          <a:solidFill>
                            <a:srgbClr val="002060"/>
                          </a:solidFill>
                          <a:effectLst/>
                          <a:latin typeface="+mj-lt"/>
                        </a:rPr>
                        <a:t>Gestaltungs-</a:t>
                      </a:r>
                    </a:p>
                    <a:p>
                      <a:pPr algn="l"/>
                      <a:r>
                        <a:rPr lang="de-DE" sz="1800" b="1" cap="none" spc="0" dirty="0">
                          <a:solidFill>
                            <a:srgbClr val="002060"/>
                          </a:solidFill>
                          <a:effectLst/>
                          <a:latin typeface="+mj-lt"/>
                        </a:rPr>
                        <a:t>Resignation</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können (kann) uns (mich), Andere und die Umgebung </a:t>
                      </a:r>
                      <a:r>
                        <a:rPr lang="de-DE" sz="1800" b="1" cap="none" spc="0" dirty="0">
                          <a:solidFill>
                            <a:schemeClr val="accent2"/>
                          </a:solidFill>
                          <a:effectLst/>
                          <a:latin typeface="+mj-lt"/>
                        </a:rPr>
                        <a:t>nicht</a:t>
                      </a:r>
                      <a:r>
                        <a:rPr lang="de-DE" sz="1800" b="1" cap="none" spc="0" dirty="0">
                          <a:solidFill>
                            <a:srgbClr val="0070C0"/>
                          </a:solidFill>
                          <a:effectLst/>
                          <a:latin typeface="+mj-lt"/>
                        </a:rPr>
                        <a:t> angemessen gestalten</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616717930"/>
                  </a:ext>
                </a:extLst>
              </a:tr>
              <a:tr h="516069">
                <a:tc>
                  <a:txBody>
                    <a:bodyPr/>
                    <a:lstStyle/>
                    <a:p>
                      <a:pPr algn="l"/>
                      <a:r>
                        <a:rPr lang="de-DE" sz="1800" b="1" cap="none" spc="0" dirty="0">
                          <a:solidFill>
                            <a:srgbClr val="002060"/>
                          </a:solidFill>
                          <a:effectLst/>
                          <a:latin typeface="+mj-lt"/>
                        </a:rPr>
                        <a:t>Unterdrückung</a:t>
                      </a:r>
                    </a:p>
                    <a:p>
                      <a:pPr algn="l"/>
                      <a:r>
                        <a:rPr lang="de-DE" sz="1800" b="1" cap="none" spc="0" dirty="0">
                          <a:solidFill>
                            <a:srgbClr val="002060"/>
                          </a:solidFill>
                          <a:effectLst/>
                          <a:latin typeface="+mj-lt"/>
                        </a:rPr>
                        <a:t>&amp; Gefahr</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1" cap="none" spc="0" dirty="0">
                          <a:solidFill>
                            <a:srgbClr val="0070C0"/>
                          </a:solidFill>
                          <a:effectLst/>
                          <a:latin typeface="+mj-lt"/>
                        </a:rPr>
                        <a:t>Wir/ich können (kann) </a:t>
                      </a:r>
                      <a:r>
                        <a:rPr lang="de-DE" sz="1800" b="1" cap="none" spc="0" dirty="0">
                          <a:solidFill>
                            <a:schemeClr val="accent2"/>
                          </a:solidFill>
                          <a:effectLst/>
                          <a:latin typeface="+mj-lt"/>
                        </a:rPr>
                        <a:t>nicht</a:t>
                      </a:r>
                      <a:r>
                        <a:rPr lang="de-DE" sz="1800" b="1" cap="none" spc="0" dirty="0">
                          <a:solidFill>
                            <a:srgbClr val="0070C0"/>
                          </a:solidFill>
                          <a:effectLst/>
                          <a:latin typeface="+mj-lt"/>
                        </a:rPr>
                        <a:t> ohne Bedrohung authentisch, frei und eigenbestimmt handeln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1234833"/>
                  </a:ext>
                </a:extLst>
              </a:tr>
              <a:tr h="515037">
                <a:tc>
                  <a:txBody>
                    <a:bodyPr/>
                    <a:lstStyle/>
                    <a:p>
                      <a:pPr algn="l"/>
                      <a:r>
                        <a:rPr lang="de-DE" sz="1800" b="1" cap="none" spc="0" dirty="0">
                          <a:solidFill>
                            <a:srgbClr val="002060"/>
                          </a:solidFill>
                          <a:effectLst/>
                          <a:latin typeface="+mj-lt"/>
                        </a:rPr>
                        <a:t>Verweigerung</a:t>
                      </a:r>
                      <a:br>
                        <a:rPr lang="de-DE" sz="1800" b="1" cap="none" spc="0" dirty="0">
                          <a:solidFill>
                            <a:srgbClr val="002060"/>
                          </a:solidFill>
                          <a:effectLst/>
                          <a:latin typeface="+mj-lt"/>
                        </a:rPr>
                      </a:br>
                      <a:r>
                        <a:rPr lang="de-DE" sz="1800" b="1" cap="none" spc="0" dirty="0">
                          <a:solidFill>
                            <a:srgbClr val="002060"/>
                          </a:solidFill>
                          <a:effectLst/>
                          <a:latin typeface="+mj-lt"/>
                        </a:rPr>
                        <a:t>&amp; Isolation</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1" cap="none" spc="0" dirty="0">
                          <a:solidFill>
                            <a:srgbClr val="0070C0"/>
                          </a:solidFill>
                          <a:effectLst/>
                          <a:latin typeface="+mj-lt"/>
                        </a:rPr>
                        <a:t>Wir/ich übernehme(</a:t>
                      </a:r>
                      <a:r>
                        <a:rPr lang="de-DE" sz="1800" b="1" cap="none" spc="0" dirty="0" err="1">
                          <a:solidFill>
                            <a:srgbClr val="0070C0"/>
                          </a:solidFill>
                          <a:effectLst/>
                          <a:latin typeface="+mj-lt"/>
                        </a:rPr>
                        <a:t>n</a:t>
                      </a:r>
                      <a:r>
                        <a:rPr lang="de-DE" sz="1800" b="1" cap="none" spc="0" dirty="0">
                          <a:solidFill>
                            <a:srgbClr val="0070C0"/>
                          </a:solidFill>
                          <a:effectLst/>
                          <a:latin typeface="+mj-lt"/>
                        </a:rPr>
                        <a:t>) </a:t>
                      </a:r>
                      <a:r>
                        <a:rPr lang="de-DE" sz="1800" b="1" cap="none" spc="0" dirty="0">
                          <a:solidFill>
                            <a:schemeClr val="accent2"/>
                          </a:solidFill>
                          <a:effectLst/>
                          <a:latin typeface="+mj-lt"/>
                        </a:rPr>
                        <a:t>keine</a:t>
                      </a:r>
                      <a:r>
                        <a:rPr lang="de-DE" sz="1800" b="1" cap="none" spc="0" dirty="0">
                          <a:solidFill>
                            <a:srgbClr val="0070C0"/>
                          </a:solidFill>
                          <a:effectLst/>
                          <a:latin typeface="+mj-lt"/>
                        </a:rPr>
                        <a:t> Verantwortung und ziehe mich zurück, weil wir/ich nicht gebraucht werde(</a:t>
                      </a:r>
                      <a:r>
                        <a:rPr lang="de-DE" sz="1800" b="1" cap="none" spc="0" dirty="0" err="1">
                          <a:solidFill>
                            <a:srgbClr val="0070C0"/>
                          </a:solidFill>
                          <a:effectLst/>
                          <a:latin typeface="+mj-lt"/>
                        </a:rPr>
                        <a:t>n</a:t>
                      </a:r>
                      <a:r>
                        <a:rPr lang="de-DE" sz="1800" b="1" cap="none" spc="0" dirty="0">
                          <a:solidFill>
                            <a:srgbClr val="0070C0"/>
                          </a:solidFill>
                          <a:effectLst/>
                          <a:latin typeface="+mj-lt"/>
                        </a:rPr>
                        <a:t>) </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4251210673"/>
                  </a:ext>
                </a:extLst>
              </a:tr>
              <a:tr h="516069">
                <a:tc>
                  <a:txBody>
                    <a:bodyPr/>
                    <a:lstStyle/>
                    <a:p>
                      <a:pPr algn="l"/>
                      <a:r>
                        <a:rPr lang="de-DE" sz="1800" b="1" cap="none" spc="0" dirty="0">
                          <a:solidFill>
                            <a:srgbClr val="002060"/>
                          </a:solidFill>
                          <a:effectLst/>
                          <a:latin typeface="+mj-lt"/>
                        </a:rPr>
                        <a:t>Ausschluss</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a:txBody>
                    <a:bodyPr/>
                    <a:lstStyle/>
                    <a:p>
                      <a:pPr algn="l"/>
                      <a:r>
                        <a:rPr lang="de-DE" sz="1800" b="1" cap="none" spc="0" dirty="0">
                          <a:solidFill>
                            <a:srgbClr val="0070C0"/>
                          </a:solidFill>
                          <a:effectLst/>
                          <a:latin typeface="+mj-lt"/>
                        </a:rPr>
                        <a:t>Wir/ich fühle(</a:t>
                      </a:r>
                      <a:r>
                        <a:rPr lang="de-DE" sz="1800" b="1" cap="none" spc="0" dirty="0" err="1">
                          <a:solidFill>
                            <a:srgbClr val="0070C0"/>
                          </a:solidFill>
                          <a:effectLst/>
                          <a:latin typeface="+mj-lt"/>
                        </a:rPr>
                        <a:t>n</a:t>
                      </a:r>
                      <a:r>
                        <a:rPr lang="de-DE" sz="1800" b="1" cap="none" spc="0" dirty="0">
                          <a:solidFill>
                            <a:srgbClr val="0070C0"/>
                          </a:solidFill>
                          <a:effectLst/>
                          <a:latin typeface="+mj-lt"/>
                        </a:rPr>
                        <a:t>) uns (mich) in einer Gemeinschaft </a:t>
                      </a:r>
                      <a:r>
                        <a:rPr lang="de-DE" sz="1800" b="1" cap="none" spc="0" dirty="0">
                          <a:solidFill>
                            <a:schemeClr val="accent2"/>
                          </a:solidFill>
                          <a:effectLst/>
                          <a:latin typeface="+mj-lt"/>
                        </a:rPr>
                        <a:t>nicht</a:t>
                      </a:r>
                      <a:r>
                        <a:rPr lang="de-DE" sz="1800" b="1" cap="none" spc="0" dirty="0">
                          <a:solidFill>
                            <a:srgbClr val="0070C0"/>
                          </a:solidFill>
                          <a:effectLst/>
                          <a:latin typeface="+mj-lt"/>
                        </a:rPr>
                        <a:t> aufgehoben und erwünscht</a:t>
                      </a:r>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2399866516"/>
                  </a:ext>
                </a:extLst>
              </a:tr>
            </a:tbl>
          </a:graphicData>
        </a:graphic>
      </p:graphicFrame>
      <p:sp>
        <p:nvSpPr>
          <p:cNvPr id="2" name="Textfeld 1">
            <a:extLst>
              <a:ext uri="{FF2B5EF4-FFF2-40B4-BE49-F238E27FC236}">
                <a16:creationId xmlns:a16="http://schemas.microsoft.com/office/drawing/2014/main" id="{117F992D-7891-472D-6842-421305A22630}"/>
              </a:ext>
            </a:extLst>
          </p:cNvPr>
          <p:cNvSpPr txBox="1"/>
          <p:nvPr/>
        </p:nvSpPr>
        <p:spPr>
          <a:xfrm>
            <a:off x="4867630" y="6419160"/>
            <a:ext cx="2743198" cy="307777"/>
          </a:xfrm>
          <a:prstGeom prst="rect">
            <a:avLst/>
          </a:prstGeom>
          <a:solidFill>
            <a:schemeClr val="accent6">
              <a:lumMod val="20000"/>
              <a:lumOff val="80000"/>
            </a:schemeClr>
          </a:solidFill>
        </p:spPr>
        <p:txBody>
          <a:bodyPr wrap="square" rtlCol="0">
            <a:spAutoFit/>
          </a:bodyPr>
          <a:lstStyle/>
          <a:p>
            <a:pPr algn="ctr"/>
            <a:r>
              <a:rPr lang="de-DE" sz="1400" dirty="0">
                <a:solidFill>
                  <a:srgbClr val="0070C0"/>
                </a:solidFill>
                <a:latin typeface="+mj-lt"/>
              </a:rPr>
              <a:t>S.E.P. © www.janbleckwedel.de ✿</a:t>
            </a:r>
            <a:r>
              <a:rPr lang="de-DE" sz="1400" dirty="0">
                <a:solidFill>
                  <a:srgbClr val="0070C0"/>
                </a:solidFill>
                <a:highlight>
                  <a:srgbClr val="808000"/>
                </a:highlight>
                <a:latin typeface="+mj-lt"/>
              </a:rPr>
              <a:t> </a:t>
            </a:r>
          </a:p>
        </p:txBody>
      </p:sp>
    </p:spTree>
    <p:extLst>
      <p:ext uri="{BB962C8B-B14F-4D97-AF65-F5344CB8AC3E}">
        <p14:creationId xmlns:p14="http://schemas.microsoft.com/office/powerpoint/2010/main" val="3616232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548E7-FAA2-9819-22E9-DAC0E0BEC82D}"/>
              </a:ext>
            </a:extLst>
          </p:cNvPr>
          <p:cNvSpPr>
            <a:spLocks noGrp="1"/>
          </p:cNvSpPr>
          <p:nvPr>
            <p:ph type="title"/>
          </p:nvPr>
        </p:nvSpPr>
        <p:spPr/>
        <p:txBody>
          <a:bodyPr>
            <a:noAutofit/>
          </a:bodyPr>
          <a:lstStyle/>
          <a:p>
            <a:r>
              <a:rPr lang="de-DE" sz="3200" b="1" dirty="0">
                <a:solidFill>
                  <a:srgbClr val="333399"/>
                </a:solidFill>
              </a:rPr>
              <a:t>Salutogenetische Aktivitäten in Zeiten von Bedrohung und Ungewissheit </a:t>
            </a:r>
            <a:r>
              <a:rPr lang="de-DE" sz="3200" b="1" dirty="0">
                <a:solidFill>
                  <a:srgbClr val="3366FF"/>
                </a:solidFill>
              </a:rPr>
              <a:t>Neun Themenkomplexe</a:t>
            </a:r>
            <a:br>
              <a:rPr lang="de-DE" sz="3200" dirty="0">
                <a:solidFill>
                  <a:srgbClr val="0B331F"/>
                </a:solidFill>
              </a:rPr>
            </a:br>
            <a:endParaRPr lang="de-DE" sz="3200" dirty="0"/>
          </a:p>
        </p:txBody>
      </p:sp>
      <p:sp>
        <p:nvSpPr>
          <p:cNvPr id="3" name="Inhaltsplatzhalter 2">
            <a:extLst>
              <a:ext uri="{FF2B5EF4-FFF2-40B4-BE49-F238E27FC236}">
                <a16:creationId xmlns:a16="http://schemas.microsoft.com/office/drawing/2014/main" id="{71D9B4C5-26C6-A08C-D595-76C36B9A5A1F}"/>
              </a:ext>
            </a:extLst>
          </p:cNvPr>
          <p:cNvSpPr>
            <a:spLocks noGrp="1"/>
          </p:cNvSpPr>
          <p:nvPr>
            <p:ph idx="1"/>
          </p:nvPr>
        </p:nvSpPr>
        <p:spPr/>
        <p:txBody>
          <a:bodyPr>
            <a:normAutofit fontScale="92500"/>
          </a:bodyPr>
          <a:lstStyle/>
          <a:p>
            <a:pPr algn="l"/>
            <a:r>
              <a:rPr lang="de-DE" b="1" i="0" u="none" strike="noStrike" dirty="0">
                <a:solidFill>
                  <a:srgbClr val="008000"/>
                </a:solidFill>
                <a:effectLst/>
                <a:latin typeface="+mj-lt"/>
              </a:rPr>
              <a:t>›</a:t>
            </a:r>
            <a:r>
              <a:rPr lang="de-DE" b="0" i="0" u="none" strike="noStrike" dirty="0">
                <a:solidFill>
                  <a:srgbClr val="0B331F"/>
                </a:solidFill>
                <a:effectLst/>
                <a:latin typeface="+mj-lt"/>
              </a:rPr>
              <a:t> </a:t>
            </a:r>
            <a:r>
              <a:rPr lang="de-DE" b="0" i="0" u="none" strike="noStrike" dirty="0">
                <a:solidFill>
                  <a:schemeClr val="accent5"/>
                </a:solidFill>
                <a:effectLst/>
                <a:latin typeface="+mj-lt"/>
              </a:rPr>
              <a:t>Einen Rahmen aus </a:t>
            </a:r>
            <a:r>
              <a:rPr lang="de-DE" i="0" u="none" strike="noStrike" dirty="0">
                <a:solidFill>
                  <a:srgbClr val="993366"/>
                </a:solidFill>
                <a:effectLst/>
                <a:latin typeface="+mj-lt"/>
              </a:rPr>
              <a:t>Sinn &amp; Hoffnung </a:t>
            </a:r>
            <a:r>
              <a:rPr lang="de-DE" b="0" i="0" u="none" strike="noStrike" dirty="0">
                <a:solidFill>
                  <a:schemeClr val="accent5"/>
                </a:solidFill>
                <a:effectLst/>
                <a:latin typeface="+mj-lt"/>
              </a:rPr>
              <a:t>erfinden &amp; gestalten </a:t>
            </a:r>
          </a:p>
          <a:p>
            <a:pPr algn="l"/>
            <a:r>
              <a:rPr lang="de-DE" b="1" i="0" u="none" strike="noStrike" dirty="0">
                <a:solidFill>
                  <a:srgbClr val="008000"/>
                </a:solidFill>
                <a:effectLst/>
                <a:latin typeface="+mj-lt"/>
              </a:rPr>
              <a:t>›</a:t>
            </a:r>
            <a:r>
              <a:rPr lang="de-DE" b="0" i="0" u="none" strike="noStrike" dirty="0">
                <a:solidFill>
                  <a:srgbClr val="0B331F"/>
                </a:solidFill>
                <a:effectLst/>
                <a:latin typeface="+mj-lt"/>
              </a:rPr>
              <a:t> </a:t>
            </a:r>
            <a:r>
              <a:rPr lang="de-DE" b="0" i="0" u="none" strike="noStrike" dirty="0">
                <a:solidFill>
                  <a:schemeClr val="accent5"/>
                </a:solidFill>
                <a:effectLst/>
                <a:latin typeface="+mj-lt"/>
              </a:rPr>
              <a:t>Für einen tragenden Boden aus </a:t>
            </a:r>
            <a:r>
              <a:rPr lang="de-DE" b="0" i="0" u="none" strike="noStrike" dirty="0">
                <a:solidFill>
                  <a:srgbClr val="993366"/>
                </a:solidFill>
                <a:effectLst/>
                <a:latin typeface="+mj-lt"/>
              </a:rPr>
              <a:t>Struktur &amp; Routine </a:t>
            </a:r>
            <a:r>
              <a:rPr lang="de-DE" b="0" i="0" u="none" strike="noStrike" dirty="0">
                <a:solidFill>
                  <a:schemeClr val="accent5"/>
                </a:solidFill>
                <a:effectLst/>
                <a:latin typeface="+mj-lt"/>
              </a:rPr>
              <a:t>sorgen</a:t>
            </a:r>
          </a:p>
          <a:p>
            <a:r>
              <a:rPr lang="de-DE" b="1" i="0" u="none" strike="noStrike" dirty="0">
                <a:solidFill>
                  <a:srgbClr val="008000"/>
                </a:solidFill>
                <a:effectLst/>
                <a:latin typeface="+mj-lt"/>
              </a:rPr>
              <a:t>›</a:t>
            </a:r>
            <a:r>
              <a:rPr lang="de-DE" b="0" i="0" u="none" strike="noStrike" dirty="0">
                <a:solidFill>
                  <a:srgbClr val="0B331F"/>
                </a:solidFill>
                <a:effectLst/>
                <a:latin typeface="+mj-lt"/>
              </a:rPr>
              <a:t> </a:t>
            </a:r>
            <a:r>
              <a:rPr lang="de-DE" b="0" i="0" u="none" strike="noStrike" dirty="0">
                <a:solidFill>
                  <a:srgbClr val="993366"/>
                </a:solidFill>
                <a:effectLst/>
                <a:latin typeface="+mj-lt"/>
              </a:rPr>
              <a:t>Leib, Geist &amp; Seele </a:t>
            </a:r>
            <a:r>
              <a:rPr lang="de-DE" b="0" i="0" u="none" strike="noStrike" dirty="0">
                <a:solidFill>
                  <a:schemeClr val="accent5"/>
                </a:solidFill>
                <a:effectLst/>
                <a:latin typeface="+mj-lt"/>
              </a:rPr>
              <a:t>aktiv</a:t>
            </a:r>
            <a:r>
              <a:rPr lang="de-DE" b="0" i="0" u="none" strike="noStrike" dirty="0">
                <a:solidFill>
                  <a:srgbClr val="993366"/>
                </a:solidFill>
                <a:effectLst/>
                <a:latin typeface="+mj-lt"/>
              </a:rPr>
              <a:t> </a:t>
            </a:r>
            <a:r>
              <a:rPr lang="de-DE" dirty="0">
                <a:solidFill>
                  <a:schemeClr val="accent5"/>
                </a:solidFill>
                <a:latin typeface="+mj-lt"/>
              </a:rPr>
              <a:t>pflegen</a:t>
            </a:r>
            <a:endParaRPr lang="de-DE" b="0" i="0" u="none" strike="noStrike" dirty="0">
              <a:solidFill>
                <a:srgbClr val="0B331F"/>
              </a:solidFill>
              <a:effectLst/>
              <a:latin typeface="+mj-lt"/>
            </a:endParaRPr>
          </a:p>
          <a:p>
            <a:r>
              <a:rPr lang="de-DE" b="1" i="0" u="none" strike="noStrike" dirty="0">
                <a:solidFill>
                  <a:srgbClr val="008000"/>
                </a:solidFill>
                <a:effectLst/>
                <a:latin typeface="+mj-lt"/>
              </a:rPr>
              <a:t>› </a:t>
            </a:r>
            <a:r>
              <a:rPr lang="de-DE" b="0" i="0" u="none" strike="noStrike" dirty="0">
                <a:solidFill>
                  <a:schemeClr val="accent5"/>
                </a:solidFill>
                <a:effectLst/>
                <a:latin typeface="+mj-lt"/>
              </a:rPr>
              <a:t>Gut</a:t>
            </a:r>
            <a:r>
              <a:rPr lang="de-DE" b="0" i="0" u="none" strike="noStrike" dirty="0">
                <a:solidFill>
                  <a:srgbClr val="000000"/>
                </a:solidFill>
                <a:effectLst/>
                <a:latin typeface="+mj-lt"/>
              </a:rPr>
              <a:t> z</a:t>
            </a:r>
            <a:r>
              <a:rPr lang="de-DE" b="0" i="0" u="none" strike="noStrike" dirty="0">
                <a:solidFill>
                  <a:srgbClr val="993366"/>
                </a:solidFill>
                <a:effectLst/>
                <a:latin typeface="+mj-lt"/>
              </a:rPr>
              <a:t>usammenarbeiten</a:t>
            </a:r>
            <a:r>
              <a:rPr lang="de-DE" b="0" i="0" u="none" strike="noStrike" dirty="0">
                <a:solidFill>
                  <a:srgbClr val="0B331F"/>
                </a:solidFill>
                <a:effectLst/>
                <a:latin typeface="+mj-lt"/>
              </a:rPr>
              <a:t> </a:t>
            </a:r>
            <a:r>
              <a:rPr lang="de-DE" b="0" i="0" u="none" strike="noStrike" dirty="0">
                <a:solidFill>
                  <a:srgbClr val="993366"/>
                </a:solidFill>
                <a:effectLst/>
                <a:latin typeface="+mj-lt"/>
              </a:rPr>
              <a:t>&amp;</a:t>
            </a:r>
            <a:r>
              <a:rPr lang="de-DE" b="0" i="0" u="none" strike="noStrike" dirty="0">
                <a:solidFill>
                  <a:srgbClr val="0B331F"/>
                </a:solidFill>
                <a:effectLst/>
                <a:latin typeface="+mj-lt"/>
              </a:rPr>
              <a:t> </a:t>
            </a:r>
            <a:r>
              <a:rPr lang="de-DE" dirty="0">
                <a:solidFill>
                  <a:srgbClr val="993366"/>
                </a:solidFill>
                <a:latin typeface="+mj-lt"/>
              </a:rPr>
              <a:t>achtsam mit Unterschieden </a:t>
            </a:r>
            <a:r>
              <a:rPr lang="de-DE" dirty="0">
                <a:solidFill>
                  <a:schemeClr val="accent5"/>
                </a:solidFill>
                <a:latin typeface="+mj-lt"/>
              </a:rPr>
              <a:t>umgehen</a:t>
            </a:r>
            <a:endParaRPr lang="de-DE" b="0" i="0" u="none" strike="noStrike" dirty="0">
              <a:solidFill>
                <a:schemeClr val="accent5"/>
              </a:solidFill>
              <a:effectLst/>
              <a:latin typeface="+mj-lt"/>
            </a:endParaRPr>
          </a:p>
          <a:p>
            <a:pPr algn="l"/>
            <a:r>
              <a:rPr lang="de-DE" b="1" i="0" u="none" strike="noStrike" dirty="0">
                <a:solidFill>
                  <a:srgbClr val="008000"/>
                </a:solidFill>
                <a:effectLst/>
                <a:latin typeface="+mj-lt"/>
              </a:rPr>
              <a:t>›</a:t>
            </a:r>
            <a:r>
              <a:rPr lang="de-DE" b="0" i="0" u="none" strike="noStrike" dirty="0">
                <a:solidFill>
                  <a:srgbClr val="000000"/>
                </a:solidFill>
                <a:effectLst/>
                <a:latin typeface="+mj-lt"/>
              </a:rPr>
              <a:t> </a:t>
            </a:r>
            <a:r>
              <a:rPr lang="de-DE" b="0" i="0" u="none" strike="noStrike" dirty="0">
                <a:solidFill>
                  <a:schemeClr val="accent5"/>
                </a:solidFill>
                <a:effectLst/>
                <a:latin typeface="+mj-lt"/>
              </a:rPr>
              <a:t>Etwas</a:t>
            </a:r>
            <a:r>
              <a:rPr lang="de-DE" b="0" i="0" u="none" strike="noStrike" dirty="0">
                <a:solidFill>
                  <a:srgbClr val="000000"/>
                </a:solidFill>
                <a:effectLst/>
                <a:latin typeface="+mj-lt"/>
              </a:rPr>
              <a:t> E</a:t>
            </a:r>
            <a:r>
              <a:rPr lang="de-DE" b="0" i="0" u="none" strike="noStrike" dirty="0">
                <a:solidFill>
                  <a:srgbClr val="993366"/>
                </a:solidFill>
                <a:effectLst/>
                <a:latin typeface="+mj-lt"/>
              </a:rPr>
              <a:t>rfüllendes Tun &amp; </a:t>
            </a:r>
            <a:r>
              <a:rPr lang="de-DE" b="0" i="0" u="none" strike="noStrike" dirty="0">
                <a:solidFill>
                  <a:schemeClr val="accent5"/>
                </a:solidFill>
                <a:effectLst/>
                <a:latin typeface="+mj-lt"/>
              </a:rPr>
              <a:t>und</a:t>
            </a:r>
            <a:r>
              <a:rPr lang="de-DE" b="0" i="0" u="none" strike="noStrike" dirty="0">
                <a:solidFill>
                  <a:srgbClr val="993366"/>
                </a:solidFill>
                <a:effectLst/>
                <a:latin typeface="+mj-lt"/>
              </a:rPr>
              <a:t> </a:t>
            </a:r>
            <a:r>
              <a:rPr lang="de-DE" b="0" i="0" u="none" strike="noStrike" dirty="0">
                <a:solidFill>
                  <a:schemeClr val="accent5"/>
                </a:solidFill>
                <a:effectLst/>
                <a:latin typeface="+mj-lt"/>
              </a:rPr>
              <a:t>auf</a:t>
            </a:r>
            <a:r>
              <a:rPr lang="de-DE" b="0" i="0" u="none" strike="noStrike" dirty="0">
                <a:solidFill>
                  <a:srgbClr val="993366"/>
                </a:solidFill>
                <a:effectLst/>
                <a:latin typeface="+mj-lt"/>
              </a:rPr>
              <a:t> Schönheit </a:t>
            </a:r>
            <a:r>
              <a:rPr lang="de-DE" b="0" i="0" u="none" strike="noStrike" dirty="0">
                <a:solidFill>
                  <a:schemeClr val="accent5"/>
                </a:solidFill>
                <a:effectLst/>
                <a:latin typeface="+mj-lt"/>
              </a:rPr>
              <a:t>achten</a:t>
            </a:r>
            <a:r>
              <a:rPr lang="de-DE" b="0" i="0" u="none" strike="noStrike" dirty="0">
                <a:solidFill>
                  <a:srgbClr val="993366"/>
                </a:solidFill>
                <a:effectLst/>
                <a:latin typeface="+mj-lt"/>
              </a:rPr>
              <a:t> </a:t>
            </a:r>
            <a:endParaRPr lang="de-DE" b="0" i="0" u="none" strike="noStrike" dirty="0">
              <a:solidFill>
                <a:srgbClr val="0B331F"/>
              </a:solidFill>
              <a:effectLst/>
              <a:latin typeface="+mj-lt"/>
            </a:endParaRPr>
          </a:p>
          <a:p>
            <a:pPr algn="l"/>
            <a:r>
              <a:rPr lang="de-DE" b="1" i="0" u="none" strike="noStrike" dirty="0">
                <a:solidFill>
                  <a:srgbClr val="008000"/>
                </a:solidFill>
                <a:effectLst/>
                <a:latin typeface="+mj-lt"/>
              </a:rPr>
              <a:t>›</a:t>
            </a:r>
            <a:r>
              <a:rPr lang="de-DE" b="0" i="0" u="none" strike="noStrike" dirty="0">
                <a:solidFill>
                  <a:srgbClr val="0B331F"/>
                </a:solidFill>
                <a:effectLst/>
                <a:latin typeface="+mj-lt"/>
              </a:rPr>
              <a:t> </a:t>
            </a:r>
            <a:r>
              <a:rPr lang="de-DE" b="0" i="0" u="none" strike="noStrike" dirty="0">
                <a:solidFill>
                  <a:schemeClr val="accent5"/>
                </a:solidFill>
                <a:effectLst/>
                <a:latin typeface="+mj-lt"/>
              </a:rPr>
              <a:t>Momente von </a:t>
            </a:r>
            <a:r>
              <a:rPr lang="de-DE" b="0" i="0" u="none" strike="noStrike" dirty="0">
                <a:solidFill>
                  <a:srgbClr val="993366"/>
                </a:solidFill>
                <a:effectLst/>
                <a:latin typeface="+mj-lt"/>
              </a:rPr>
              <a:t>Spiel &amp; Freude </a:t>
            </a:r>
            <a:r>
              <a:rPr lang="de-DE" b="0" i="0" u="none" strike="noStrike" dirty="0">
                <a:solidFill>
                  <a:schemeClr val="accent5"/>
                </a:solidFill>
                <a:effectLst/>
                <a:latin typeface="+mj-lt"/>
              </a:rPr>
              <a:t>erleben und organisieren</a:t>
            </a:r>
          </a:p>
          <a:p>
            <a:pPr algn="l"/>
            <a:r>
              <a:rPr lang="de-DE" b="1" i="0" u="none" strike="noStrike" dirty="0">
                <a:solidFill>
                  <a:srgbClr val="008000"/>
                </a:solidFill>
                <a:effectLst/>
                <a:latin typeface="+mj-lt"/>
              </a:rPr>
              <a:t>›</a:t>
            </a:r>
            <a:r>
              <a:rPr lang="de-DE" b="0" i="0" u="none" strike="noStrike" dirty="0">
                <a:solidFill>
                  <a:srgbClr val="0B331F"/>
                </a:solidFill>
                <a:effectLst/>
                <a:latin typeface="+mj-lt"/>
              </a:rPr>
              <a:t> </a:t>
            </a:r>
            <a:r>
              <a:rPr lang="de-DE" b="0" i="0" u="none" strike="noStrike" dirty="0">
                <a:solidFill>
                  <a:schemeClr val="accent5"/>
                </a:solidFill>
                <a:effectLst/>
                <a:latin typeface="+mj-lt"/>
              </a:rPr>
              <a:t>Ausbalancieren von </a:t>
            </a:r>
            <a:r>
              <a:rPr lang="de-DE" b="0" i="0" u="none" strike="noStrike" dirty="0">
                <a:solidFill>
                  <a:srgbClr val="993366"/>
                </a:solidFill>
                <a:effectLst/>
                <a:latin typeface="+mj-lt"/>
              </a:rPr>
              <a:t>Melancholie &amp; Leichtigkeit &amp; Skepsis &amp; Zuversicht </a:t>
            </a:r>
            <a:endParaRPr lang="de-DE" b="0" i="0" u="none" strike="noStrike" dirty="0">
              <a:solidFill>
                <a:srgbClr val="0B331F"/>
              </a:solidFill>
              <a:effectLst/>
              <a:latin typeface="+mj-lt"/>
            </a:endParaRPr>
          </a:p>
          <a:p>
            <a:pPr algn="l"/>
            <a:r>
              <a:rPr lang="de-DE" b="1" i="0" u="none" strike="noStrike" dirty="0">
                <a:solidFill>
                  <a:srgbClr val="008000"/>
                </a:solidFill>
                <a:effectLst/>
                <a:latin typeface="+mj-lt"/>
              </a:rPr>
              <a:t>› </a:t>
            </a:r>
            <a:r>
              <a:rPr lang="de-DE" b="0" i="0" u="none" strike="noStrike" dirty="0">
                <a:solidFill>
                  <a:schemeClr val="accent5"/>
                </a:solidFill>
                <a:effectLst/>
                <a:latin typeface="+mj-lt"/>
              </a:rPr>
              <a:t>Alle verfügbaren </a:t>
            </a:r>
            <a:r>
              <a:rPr lang="de-DE" b="0" i="0" u="none" strike="noStrike" dirty="0">
                <a:solidFill>
                  <a:srgbClr val="7030A0"/>
                </a:solidFill>
                <a:effectLst/>
                <a:latin typeface="+mj-lt"/>
              </a:rPr>
              <a:t>Entwicklungs-Räume</a:t>
            </a:r>
            <a:r>
              <a:rPr lang="de-DE" b="0" i="0" u="none" strike="noStrike" dirty="0">
                <a:solidFill>
                  <a:srgbClr val="000000"/>
                </a:solidFill>
                <a:effectLst/>
                <a:latin typeface="+mj-lt"/>
              </a:rPr>
              <a:t> </a:t>
            </a:r>
            <a:r>
              <a:rPr lang="de-DE" b="0" i="0" u="none" strike="noStrike" dirty="0">
                <a:solidFill>
                  <a:schemeClr val="accent5"/>
                </a:solidFill>
                <a:effectLst/>
                <a:latin typeface="+mj-lt"/>
              </a:rPr>
              <a:t>nutzen und </a:t>
            </a:r>
            <a:r>
              <a:rPr lang="de-DE" b="0" i="0" u="none" strike="noStrike" dirty="0">
                <a:solidFill>
                  <a:srgbClr val="00B0F0"/>
                </a:solidFill>
                <a:effectLst/>
                <a:latin typeface="+mj-lt"/>
              </a:rPr>
              <a:t>s</a:t>
            </a:r>
            <a:r>
              <a:rPr lang="de-DE" dirty="0">
                <a:solidFill>
                  <a:srgbClr val="00B0F0"/>
                </a:solidFill>
                <a:latin typeface="+mj-lt"/>
              </a:rPr>
              <a:t>chützen</a:t>
            </a:r>
            <a:endParaRPr lang="de-DE" b="0" i="0" u="none" strike="noStrike" dirty="0">
              <a:solidFill>
                <a:srgbClr val="00B0F0"/>
              </a:solidFill>
              <a:effectLst/>
              <a:latin typeface="+mj-lt"/>
            </a:endParaRPr>
          </a:p>
          <a:p>
            <a:r>
              <a:rPr lang="de-DE" b="1" i="0" u="none" strike="noStrike" dirty="0">
                <a:solidFill>
                  <a:srgbClr val="008000"/>
                </a:solidFill>
                <a:effectLst/>
                <a:latin typeface="+mj-lt"/>
              </a:rPr>
              <a:t>› </a:t>
            </a:r>
            <a:r>
              <a:rPr lang="de-DE" b="0" i="0" u="none" strike="noStrike" dirty="0">
                <a:solidFill>
                  <a:srgbClr val="993366"/>
                </a:solidFill>
                <a:effectLst/>
                <a:latin typeface="+mj-lt"/>
              </a:rPr>
              <a:t>Pragmatisches Handeln</a:t>
            </a:r>
            <a:r>
              <a:rPr lang="de-DE" b="0" i="0" u="none" strike="noStrike" dirty="0">
                <a:solidFill>
                  <a:srgbClr val="0B331F"/>
                </a:solidFill>
                <a:effectLst/>
                <a:latin typeface="+mj-lt"/>
              </a:rPr>
              <a:t> </a:t>
            </a:r>
            <a:r>
              <a:rPr lang="de-DE" b="0" i="0" u="none" strike="noStrike" dirty="0">
                <a:solidFill>
                  <a:srgbClr val="00B0F0"/>
                </a:solidFill>
                <a:effectLst/>
                <a:latin typeface="+mj-lt"/>
              </a:rPr>
              <a:t>mit</a:t>
            </a:r>
            <a:r>
              <a:rPr lang="de-DE" b="0" i="0" u="none" strike="noStrike" dirty="0">
                <a:solidFill>
                  <a:srgbClr val="0B331F"/>
                </a:solidFill>
                <a:effectLst/>
                <a:latin typeface="+mj-lt"/>
              </a:rPr>
              <a:t> </a:t>
            </a:r>
            <a:r>
              <a:rPr lang="de-DE" dirty="0">
                <a:solidFill>
                  <a:srgbClr val="993366"/>
                </a:solidFill>
                <a:latin typeface="+mj-lt"/>
              </a:rPr>
              <a:t>Standards &amp; Ethik</a:t>
            </a:r>
            <a:r>
              <a:rPr lang="de-DE" b="0" i="0" u="none" strike="noStrike" dirty="0">
                <a:solidFill>
                  <a:srgbClr val="0B331F"/>
                </a:solidFill>
                <a:effectLst/>
                <a:latin typeface="+mj-lt"/>
              </a:rPr>
              <a:t> </a:t>
            </a:r>
            <a:r>
              <a:rPr lang="de-DE" b="0" i="0" u="none" strike="noStrike" dirty="0">
                <a:solidFill>
                  <a:srgbClr val="00B0F0"/>
                </a:solidFill>
                <a:effectLst/>
                <a:latin typeface="+mj-lt"/>
              </a:rPr>
              <a:t>verbinden</a:t>
            </a:r>
          </a:p>
          <a:p>
            <a:endParaRPr lang="de-DE" dirty="0"/>
          </a:p>
        </p:txBody>
      </p:sp>
      <p:sp>
        <p:nvSpPr>
          <p:cNvPr id="4" name="Textfeld 3">
            <a:extLst>
              <a:ext uri="{FF2B5EF4-FFF2-40B4-BE49-F238E27FC236}">
                <a16:creationId xmlns:a16="http://schemas.microsoft.com/office/drawing/2014/main" id="{0F523FD8-C39C-621E-AAA2-341DA673F280}"/>
              </a:ext>
            </a:extLst>
          </p:cNvPr>
          <p:cNvSpPr txBox="1"/>
          <p:nvPr/>
        </p:nvSpPr>
        <p:spPr>
          <a:xfrm>
            <a:off x="4867630" y="6419160"/>
            <a:ext cx="2743198" cy="307777"/>
          </a:xfrm>
          <a:prstGeom prst="rect">
            <a:avLst/>
          </a:prstGeom>
          <a:solidFill>
            <a:schemeClr val="accent6">
              <a:lumMod val="20000"/>
              <a:lumOff val="80000"/>
            </a:schemeClr>
          </a:solidFill>
        </p:spPr>
        <p:txBody>
          <a:bodyPr wrap="square" rtlCol="0">
            <a:spAutoFit/>
          </a:bodyPr>
          <a:lstStyle/>
          <a:p>
            <a:pPr algn="ctr"/>
            <a:r>
              <a:rPr lang="de-DE" sz="1400" dirty="0">
                <a:solidFill>
                  <a:srgbClr val="0070C0"/>
                </a:solidFill>
                <a:latin typeface="+mj-lt"/>
              </a:rPr>
              <a:t>S.E.P. © www.janbleckwedel.de ✿</a:t>
            </a:r>
            <a:r>
              <a:rPr lang="de-DE" sz="1400" dirty="0">
                <a:solidFill>
                  <a:srgbClr val="0070C0"/>
                </a:solidFill>
                <a:highlight>
                  <a:srgbClr val="808000"/>
                </a:highlight>
                <a:latin typeface="+mj-lt"/>
              </a:rPr>
              <a:t> </a:t>
            </a:r>
          </a:p>
        </p:txBody>
      </p:sp>
    </p:spTree>
    <p:extLst>
      <p:ext uri="{BB962C8B-B14F-4D97-AF65-F5344CB8AC3E}">
        <p14:creationId xmlns:p14="http://schemas.microsoft.com/office/powerpoint/2010/main" val="3193498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47">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4" name="Inhaltsplatzhalter 3">
            <a:extLst>
              <a:ext uri="{FF2B5EF4-FFF2-40B4-BE49-F238E27FC236}">
                <a16:creationId xmlns:a16="http://schemas.microsoft.com/office/drawing/2014/main" id="{A475387E-CE55-CCA3-4A18-F53E0CA2632F}"/>
              </a:ext>
            </a:extLst>
          </p:cNvPr>
          <p:cNvGraphicFramePr>
            <a:graphicFrameLocks noGrp="1"/>
          </p:cNvGraphicFramePr>
          <p:nvPr>
            <p:ph idx="1"/>
            <p:extLst>
              <p:ext uri="{D42A27DB-BD31-4B8C-83A1-F6EECF244321}">
                <p14:modId xmlns:p14="http://schemas.microsoft.com/office/powerpoint/2010/main" val="3396181084"/>
              </p:ext>
            </p:extLst>
          </p:nvPr>
        </p:nvGraphicFramePr>
        <p:xfrm>
          <a:off x="994046" y="471780"/>
          <a:ext cx="10490367" cy="6346638"/>
        </p:xfrm>
        <a:graphic>
          <a:graphicData uri="http://schemas.openxmlformats.org/drawingml/2006/table">
            <a:tbl>
              <a:tblPr firstRow="1" firstCol="1" lastRow="1" lastCol="1" bandRow="1" bandCol="1">
                <a:noFill/>
                <a:tableStyleId>{5C22544A-7EE6-4342-B048-85BDC9FD1C3A}</a:tableStyleId>
              </a:tblPr>
              <a:tblGrid>
                <a:gridCol w="2200416">
                  <a:extLst>
                    <a:ext uri="{9D8B030D-6E8A-4147-A177-3AD203B41FA5}">
                      <a16:colId xmlns:a16="http://schemas.microsoft.com/office/drawing/2014/main" val="3630529502"/>
                    </a:ext>
                  </a:extLst>
                </a:gridCol>
                <a:gridCol w="8289951">
                  <a:extLst>
                    <a:ext uri="{9D8B030D-6E8A-4147-A177-3AD203B41FA5}">
                      <a16:colId xmlns:a16="http://schemas.microsoft.com/office/drawing/2014/main" val="21517479"/>
                    </a:ext>
                  </a:extLst>
                </a:gridCol>
              </a:tblGrid>
              <a:tr h="5937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b="1" cap="none" spc="0" dirty="0">
                          <a:solidFill>
                            <a:srgbClr val="7030A0"/>
                          </a:solidFill>
                          <a:effectLst/>
                        </a:rPr>
                        <a:t>Arbeitsfähig bleiben </a:t>
                      </a:r>
                      <a:r>
                        <a:rPr lang="de-DE" sz="2400" b="1" cap="none" spc="0" dirty="0">
                          <a:solidFill>
                            <a:schemeClr val="accent6">
                              <a:lumMod val="75000"/>
                            </a:schemeClr>
                          </a:solidFill>
                          <a:effectLst/>
                        </a:rPr>
                        <a:t>- Besondere Herausforderungen für </a:t>
                      </a:r>
                      <a:br>
                        <a:rPr lang="de-DE" sz="2400" b="1" cap="none" spc="0" dirty="0">
                          <a:solidFill>
                            <a:schemeClr val="accent6">
                              <a:lumMod val="75000"/>
                            </a:schemeClr>
                          </a:solidFill>
                          <a:effectLst/>
                        </a:rPr>
                      </a:br>
                      <a:r>
                        <a:rPr lang="de-DE" sz="2400" b="1" cap="none" spc="0" dirty="0">
                          <a:solidFill>
                            <a:schemeClr val="accent6">
                              <a:lumMod val="75000"/>
                            </a:schemeClr>
                          </a:solidFill>
                          <a:effectLst/>
                        </a:rPr>
                        <a:t>professionelle </a:t>
                      </a:r>
                      <a:r>
                        <a:rPr lang="de-DE" sz="2400" b="1" cap="none" spc="0" dirty="0" err="1">
                          <a:solidFill>
                            <a:schemeClr val="accent6">
                              <a:lumMod val="75000"/>
                            </a:schemeClr>
                          </a:solidFill>
                          <a:effectLst/>
                        </a:rPr>
                        <a:t>Beziehungsarbeiter:innen</a:t>
                      </a:r>
                      <a:r>
                        <a:rPr lang="de-DE" sz="2400" b="1" cap="none" spc="0" dirty="0">
                          <a:solidFill>
                            <a:schemeClr val="accent6">
                              <a:lumMod val="75000"/>
                            </a:schemeClr>
                          </a:solidFill>
                          <a:effectLst/>
                        </a:rPr>
                        <a:t> in Krisenzeiten</a:t>
                      </a:r>
                      <a:br>
                        <a:rPr lang="de-DE" sz="2400" b="1" cap="none" spc="0" dirty="0">
                          <a:solidFill>
                            <a:schemeClr val="accent6">
                              <a:lumMod val="75000"/>
                            </a:schemeClr>
                          </a:solidFill>
                          <a:effectLst/>
                        </a:rPr>
                      </a:br>
                      <a:r>
                        <a:rPr lang="de-DE" sz="2400" b="1" cap="none" spc="0" dirty="0">
                          <a:solidFill>
                            <a:schemeClr val="accent6">
                              <a:lumMod val="75000"/>
                            </a:schemeClr>
                          </a:solidFill>
                          <a:effectLst/>
                        </a:rPr>
                        <a:t>                                                                                                     </a:t>
                      </a:r>
                      <a:r>
                        <a:rPr lang="de-DE" sz="2400" b="1" cap="none" spc="0" dirty="0">
                          <a:solidFill>
                            <a:srgbClr val="7030A0"/>
                          </a:solidFill>
                          <a:effectLst/>
                          <a:latin typeface="+mj-lt"/>
                        </a:rPr>
                        <a:t>Erschöpfungsprophylaxe</a:t>
                      </a:r>
                      <a:endParaRPr lang="de-DE" sz="2400" b="1" cap="none" spc="0" dirty="0">
                        <a:solidFill>
                          <a:schemeClr val="accent6">
                            <a:lumMod val="75000"/>
                          </a:schemeClr>
                        </a:solidFill>
                        <a:effectLst/>
                        <a:latin typeface="Arial" panose="020B0604020202020204" pitchFamily="34" charset="0"/>
                        <a:ea typeface="Times New Roman" panose="02020603050405020304" pitchFamily="18" charset="0"/>
                      </a:endParaRPr>
                    </a:p>
                  </a:txBody>
                  <a:tcPr marL="39514" marR="32775" marT="11289" marB="84672"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hMerge="1">
                  <a:txBody>
                    <a:bodyPr/>
                    <a:lstStyle/>
                    <a:p>
                      <a:endParaRPr lang="de-DE"/>
                    </a:p>
                  </a:txBody>
                  <a:tcPr/>
                </a:tc>
                <a:extLst>
                  <a:ext uri="{0D108BD9-81ED-4DB2-BD59-A6C34878D82A}">
                    <a16:rowId xmlns:a16="http://schemas.microsoft.com/office/drawing/2014/main" val="3971245861"/>
                  </a:ext>
                </a:extLst>
              </a:tr>
              <a:tr h="0">
                <a:tc>
                  <a:txBody>
                    <a:bodyPr/>
                    <a:lstStyle/>
                    <a:p>
                      <a:pPr algn="l"/>
                      <a:endParaRPr lang="de-DE" sz="1000" b="1" cap="none" spc="0" dirty="0">
                        <a:solidFill>
                          <a:schemeClr val="tx1"/>
                        </a:solidFill>
                        <a:effectLst/>
                        <a:latin typeface="Arial" panose="020B0604020202020204" pitchFamily="34" charset="0"/>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br>
                        <a:rPr lang="de-DE" sz="2000" b="1" cap="none" spc="0" dirty="0">
                          <a:solidFill>
                            <a:schemeClr val="accent6"/>
                          </a:solidFill>
                          <a:effectLst/>
                          <a:latin typeface="+mj-lt"/>
                        </a:rPr>
                      </a:br>
                      <a:endParaRPr lang="de-DE" sz="1400" b="1" cap="none" spc="0" dirty="0">
                        <a:solidFill>
                          <a:schemeClr val="accent6"/>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264915555"/>
                  </a:ext>
                </a:extLst>
              </a:tr>
              <a:tr h="514132">
                <a:tc>
                  <a:txBody>
                    <a:bodyPr/>
                    <a:lstStyle/>
                    <a:p>
                      <a:pPr algn="l"/>
                      <a:r>
                        <a:rPr lang="de-DE" sz="1800" b="1" cap="none" spc="0" dirty="0">
                          <a:solidFill>
                            <a:srgbClr val="002060"/>
                          </a:solidFill>
                          <a:effectLst/>
                          <a:latin typeface="+mj-lt"/>
                        </a:rPr>
                        <a:t>Selbstfürsorge</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0" cap="none" spc="0" dirty="0">
                          <a:solidFill>
                            <a:srgbClr val="0070C0"/>
                          </a:solidFill>
                          <a:effectLst/>
                          <a:latin typeface="+mj-lt"/>
                          <a:ea typeface="Times New Roman" panose="02020603050405020304" pitchFamily="18" charset="0"/>
                        </a:rPr>
                        <a:t>Mit Widersprüchlichkeiten leben/Grenzen achten/Arbeitsfähigkeit nachhaltig sichern</a:t>
                      </a: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06914079"/>
                  </a:ext>
                </a:extLst>
              </a:tr>
              <a:tr h="506186">
                <a:tc>
                  <a:txBody>
                    <a:bodyPr/>
                    <a:lstStyle/>
                    <a:p>
                      <a:pPr algn="l"/>
                      <a:r>
                        <a:rPr lang="de-DE" sz="1800" b="1" cap="none" spc="0" dirty="0">
                          <a:solidFill>
                            <a:srgbClr val="002060"/>
                          </a:solidFill>
                          <a:effectLst/>
                          <a:latin typeface="+mj-lt"/>
                        </a:rPr>
                        <a:t>Kollegiale Fürsorge</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0" cap="none" spc="0" dirty="0">
                          <a:solidFill>
                            <a:srgbClr val="0070C0"/>
                          </a:solidFill>
                          <a:effectLst/>
                          <a:latin typeface="+mj-lt"/>
                        </a:rPr>
                        <a:t>Kollegiale Kontakte angenehm, fürsorglich und gesundheitsförderlich gestalten</a:t>
                      </a:r>
                      <a:endParaRPr lang="de-DE" sz="1800" b="0"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856557829"/>
                  </a:ext>
                </a:extLst>
              </a:tr>
              <a:tr h="371626">
                <a:tc>
                  <a:txBody>
                    <a:bodyPr/>
                    <a:lstStyle/>
                    <a:p>
                      <a:pPr algn="l"/>
                      <a:r>
                        <a:rPr lang="de-DE" sz="1800" b="1" cap="none" spc="0" dirty="0">
                          <a:solidFill>
                            <a:srgbClr val="002060"/>
                          </a:solidFill>
                          <a:effectLst/>
                          <a:latin typeface="+mj-lt"/>
                        </a:rPr>
                        <a:t>Soziales Leben</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0" cap="none" spc="0" dirty="0">
                          <a:solidFill>
                            <a:srgbClr val="0070C0"/>
                          </a:solidFill>
                          <a:effectLst/>
                          <a:latin typeface="+mj-lt"/>
                          <a:ea typeface="Times New Roman" panose="02020603050405020304" pitchFamily="18" charset="0"/>
                        </a:rPr>
                        <a:t>„Normale“ soziale Kontakte (Alltag) leben, achten und pflegen</a:t>
                      </a: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3979868"/>
                  </a:ext>
                </a:extLst>
              </a:tr>
              <a:tr h="371626">
                <a:tc>
                  <a:txBody>
                    <a:bodyPr/>
                    <a:lstStyle/>
                    <a:p>
                      <a:pPr algn="l"/>
                      <a:r>
                        <a:rPr lang="de-DE" sz="1800" b="1" cap="none" spc="0" dirty="0">
                          <a:solidFill>
                            <a:srgbClr val="002060"/>
                          </a:solidFill>
                          <a:effectLst/>
                          <a:latin typeface="+mj-lt"/>
                          <a:ea typeface="Times New Roman" panose="02020603050405020304" pitchFamily="18" charset="0"/>
                        </a:rPr>
                        <a:t>Praxis mit </a:t>
                      </a:r>
                      <a:br>
                        <a:rPr lang="de-DE" sz="1800" b="1" cap="none" spc="0" dirty="0">
                          <a:solidFill>
                            <a:srgbClr val="002060"/>
                          </a:solidFill>
                          <a:effectLst/>
                          <a:latin typeface="+mj-lt"/>
                          <a:ea typeface="Times New Roman" panose="02020603050405020304" pitchFamily="18" charset="0"/>
                        </a:rPr>
                      </a:br>
                      <a:r>
                        <a:rPr lang="de-DE" sz="1800" b="1" cap="none" spc="0" dirty="0">
                          <a:solidFill>
                            <a:srgbClr val="002060"/>
                          </a:solidFill>
                          <a:effectLst/>
                          <a:latin typeface="+mj-lt"/>
                          <a:ea typeface="Times New Roman" panose="02020603050405020304" pitchFamily="18" charset="0"/>
                        </a:rPr>
                        <a:t>Klienten</a:t>
                      </a: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0" kern="1200" dirty="0">
                          <a:solidFill>
                            <a:srgbClr val="0070C0"/>
                          </a:solidFill>
                          <a:effectLst/>
                          <a:latin typeface="+mj-lt"/>
                          <a:ea typeface="Times New Roman" panose="02020603050405020304" pitchFamily="18" charset="0"/>
                          <a:cs typeface="+mn-cs"/>
                        </a:rPr>
                        <a:t>Professionelles Handeln passend zu (A) der jeweiligen Situation, (B) zu den Kontexten, (C) zu den Klienten, (D) zu den besonderen Herausforderungen gestalten </a:t>
                      </a:r>
                      <a:endParaRPr lang="de-DE" sz="1800" b="0"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206100582"/>
                  </a:ext>
                </a:extLst>
              </a:tr>
              <a:tr h="371626">
                <a:tc>
                  <a:txBody>
                    <a:bodyPr/>
                    <a:lstStyle/>
                    <a:p>
                      <a:pPr algn="l"/>
                      <a:r>
                        <a:rPr lang="de-DE" sz="1800" b="1" cap="none" spc="0" dirty="0">
                          <a:solidFill>
                            <a:srgbClr val="002060"/>
                          </a:solidFill>
                          <a:effectLst/>
                          <a:latin typeface="+mj-lt"/>
                        </a:rPr>
                        <a:t>Fachlichkeit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0" cap="none" spc="0" dirty="0">
                          <a:solidFill>
                            <a:srgbClr val="0070C0"/>
                          </a:solidFill>
                          <a:effectLst/>
                          <a:latin typeface="+mj-lt"/>
                        </a:rPr>
                        <a:t>Pragmatisches Handeln mit fachlichen Standards &amp; Ethik verbinden  </a:t>
                      </a:r>
                      <a:endParaRPr lang="de-DE" sz="1800" b="0"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788679096"/>
                  </a:ext>
                </a:extLst>
              </a:tr>
              <a:tr h="371626">
                <a:tc>
                  <a:txBody>
                    <a:bodyPr/>
                    <a:lstStyle/>
                    <a:p>
                      <a:pPr algn="l"/>
                      <a:r>
                        <a:rPr lang="de-DE" sz="1800" b="1" cap="none" spc="0" dirty="0">
                          <a:solidFill>
                            <a:srgbClr val="002060"/>
                          </a:solidFill>
                          <a:effectLst/>
                          <a:latin typeface="+mj-lt"/>
                          <a:ea typeface="Times New Roman" panose="02020603050405020304" pitchFamily="18" charset="0"/>
                        </a:rPr>
                        <a:t>Ethik</a:t>
                      </a: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0" cap="none" spc="0" dirty="0">
                          <a:solidFill>
                            <a:srgbClr val="0070C0"/>
                          </a:solidFill>
                          <a:effectLst/>
                          <a:latin typeface="+mj-lt"/>
                          <a:ea typeface="Times New Roman" panose="02020603050405020304" pitchFamily="18" charset="0"/>
                        </a:rPr>
                        <a:t>Auch in schwierigen Situationen Wege finden, die zu den professionellen Regeln und eigenen Werten passen</a:t>
                      </a: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262506571"/>
                  </a:ext>
                </a:extLst>
              </a:tr>
              <a:tr h="371626">
                <a:tc>
                  <a:txBody>
                    <a:bodyPr/>
                    <a:lstStyle/>
                    <a:p>
                      <a:pPr algn="l"/>
                      <a:r>
                        <a:rPr lang="de-DE" sz="1800" b="1" cap="none" spc="0" dirty="0">
                          <a:solidFill>
                            <a:srgbClr val="002060"/>
                          </a:solidFill>
                          <a:effectLst/>
                          <a:latin typeface="+mj-lt"/>
                        </a:rPr>
                        <a:t>Entwicklung</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a:r>
                        <a:rPr lang="de-DE" sz="1800" b="0" cap="none" spc="0" dirty="0">
                          <a:solidFill>
                            <a:srgbClr val="0070C0"/>
                          </a:solidFill>
                          <a:effectLst/>
                          <a:latin typeface="+mj-lt"/>
                        </a:rPr>
                        <a:t>Zumutungen und Herausforderungen annehmen, Praxis und Theorie weiterentwickeln</a:t>
                      </a:r>
                      <a:endParaRPr lang="de-DE" sz="1800" b="0"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73742884"/>
                  </a:ext>
                </a:extLst>
              </a:tr>
              <a:tr h="371626">
                <a:tc>
                  <a:txBody>
                    <a:bodyPr/>
                    <a:lstStyle/>
                    <a:p>
                      <a:pPr algn="l"/>
                      <a:r>
                        <a:rPr lang="de-DE" sz="1800" b="1" cap="none" spc="0" dirty="0">
                          <a:solidFill>
                            <a:srgbClr val="002060"/>
                          </a:solidFill>
                          <a:effectLst/>
                          <a:latin typeface="+mj-lt"/>
                        </a:rPr>
                        <a:t>Zuversicht</a:t>
                      </a:r>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r>
                        <a:rPr lang="de-DE" sz="1800" b="0" cap="none" spc="0" dirty="0">
                          <a:solidFill>
                            <a:srgbClr val="0070C0"/>
                          </a:solidFill>
                          <a:effectLst/>
                          <a:latin typeface="+mj-lt"/>
                        </a:rPr>
                        <a:t>Melancholie mit Leichtigkeit, Skepsis mit Zuversicht verbinden </a:t>
                      </a:r>
                      <a:endParaRPr lang="de-DE" sz="1800" b="0"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648358858"/>
                  </a:ext>
                </a:extLst>
              </a:tr>
              <a:tr h="371626">
                <a:tc>
                  <a:txBody>
                    <a:bodyPr/>
                    <a:lstStyle/>
                    <a:p>
                      <a:pPr algn="l"/>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925378628"/>
                  </a:ext>
                </a:extLst>
              </a:tr>
              <a:tr h="371626">
                <a:tc>
                  <a:txBody>
                    <a:bodyPr/>
                    <a:lstStyle/>
                    <a:p>
                      <a:pPr algn="l"/>
                      <a:endParaRPr lang="de-DE" sz="1800" b="1" cap="none" spc="0" dirty="0">
                        <a:solidFill>
                          <a:srgbClr val="002060"/>
                        </a:solidFill>
                        <a:effectLst/>
                        <a:latin typeface="+mj-lt"/>
                        <a:ea typeface="Times New Roman" panose="02020603050405020304" pitchFamily="18" charset="0"/>
                      </a:endParaRPr>
                    </a:p>
                  </a:txBody>
                  <a:tcPr marL="39514" marR="32775" marT="11289" marB="8467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l"/>
                      <a:endParaRPr lang="de-DE" sz="1800" b="1" cap="none" spc="0" dirty="0">
                        <a:solidFill>
                          <a:srgbClr val="0070C0"/>
                        </a:solidFill>
                        <a:effectLst/>
                        <a:latin typeface="+mj-lt"/>
                        <a:ea typeface="Times New Roman" panose="02020603050405020304" pitchFamily="18" charset="0"/>
                      </a:endParaRPr>
                    </a:p>
                  </a:txBody>
                  <a:tcPr marL="39514" marR="32775" marT="11289" marB="8467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986674206"/>
                  </a:ext>
                </a:extLst>
              </a:tr>
            </a:tbl>
          </a:graphicData>
        </a:graphic>
      </p:graphicFrame>
      <p:sp>
        <p:nvSpPr>
          <p:cNvPr id="2" name="Textfeld 1">
            <a:extLst>
              <a:ext uri="{FF2B5EF4-FFF2-40B4-BE49-F238E27FC236}">
                <a16:creationId xmlns:a16="http://schemas.microsoft.com/office/drawing/2014/main" id="{66555264-14AA-AAAD-2E40-9CCF6984E45E}"/>
              </a:ext>
            </a:extLst>
          </p:cNvPr>
          <p:cNvSpPr txBox="1"/>
          <p:nvPr/>
        </p:nvSpPr>
        <p:spPr>
          <a:xfrm>
            <a:off x="4867630" y="6419160"/>
            <a:ext cx="2743198" cy="307777"/>
          </a:xfrm>
          <a:prstGeom prst="rect">
            <a:avLst/>
          </a:prstGeom>
          <a:solidFill>
            <a:schemeClr val="accent6">
              <a:lumMod val="20000"/>
              <a:lumOff val="80000"/>
            </a:schemeClr>
          </a:solidFill>
        </p:spPr>
        <p:txBody>
          <a:bodyPr wrap="square" rtlCol="0">
            <a:spAutoFit/>
          </a:bodyPr>
          <a:lstStyle/>
          <a:p>
            <a:pPr algn="ctr"/>
            <a:r>
              <a:rPr lang="de-DE" sz="1400" dirty="0">
                <a:solidFill>
                  <a:srgbClr val="0070C0"/>
                </a:solidFill>
                <a:latin typeface="+mj-lt"/>
              </a:rPr>
              <a:t>S.E.P. © www.janbleckwedel.de ✿</a:t>
            </a:r>
            <a:r>
              <a:rPr lang="de-DE" sz="1400" dirty="0">
                <a:solidFill>
                  <a:srgbClr val="0070C0"/>
                </a:solidFill>
                <a:highlight>
                  <a:srgbClr val="808000"/>
                </a:highlight>
                <a:latin typeface="+mj-lt"/>
              </a:rPr>
              <a:t> </a:t>
            </a:r>
          </a:p>
        </p:txBody>
      </p:sp>
    </p:spTree>
    <p:extLst>
      <p:ext uri="{BB962C8B-B14F-4D97-AF65-F5344CB8AC3E}">
        <p14:creationId xmlns:p14="http://schemas.microsoft.com/office/powerpoint/2010/main" val="169179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E39A70-D846-E62C-29A6-AD5D3274179E}"/>
              </a:ext>
            </a:extLst>
          </p:cNvPr>
          <p:cNvSpPr>
            <a:spLocks noGrp="1"/>
          </p:cNvSpPr>
          <p:nvPr>
            <p:ph type="title"/>
          </p:nvPr>
        </p:nvSpPr>
        <p:spPr>
          <a:xfrm>
            <a:off x="838200" y="365125"/>
            <a:ext cx="10515600" cy="1325563"/>
          </a:xfrm>
        </p:spPr>
        <p:txBody>
          <a:bodyPr>
            <a:normAutofit/>
          </a:bodyPr>
          <a:lstStyle/>
          <a:p>
            <a:r>
              <a:rPr lang="de-DE" sz="5400" dirty="0"/>
              <a:t>Übersicht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E575A36C-5AE4-8519-171F-AD2F1D916799}"/>
              </a:ext>
            </a:extLst>
          </p:cNvPr>
          <p:cNvSpPr>
            <a:spLocks noGrp="1"/>
          </p:cNvSpPr>
          <p:nvPr>
            <p:ph idx="1"/>
          </p:nvPr>
        </p:nvSpPr>
        <p:spPr>
          <a:xfrm>
            <a:off x="838200" y="1929384"/>
            <a:ext cx="10515600" cy="4251960"/>
          </a:xfrm>
        </p:spPr>
        <p:txBody>
          <a:bodyPr>
            <a:normAutofit fontScale="77500" lnSpcReduction="20000"/>
          </a:bodyPr>
          <a:lstStyle/>
          <a:p>
            <a:r>
              <a:rPr lang="de-DE" sz="2200" dirty="0">
                <a:solidFill>
                  <a:srgbClr val="0070C0"/>
                </a:solidFill>
                <a:latin typeface="+mj-lt"/>
              </a:rPr>
              <a:t>Leitgedanke und Ausgangsfragen</a:t>
            </a:r>
          </a:p>
          <a:p>
            <a:r>
              <a:rPr lang="de-DE" sz="2200" dirty="0">
                <a:solidFill>
                  <a:srgbClr val="0070C0"/>
                </a:solidFill>
                <a:latin typeface="+mj-lt"/>
              </a:rPr>
              <a:t>Einstieg: Bilder – Umgebungen (als Umwelten) im Geist der </a:t>
            </a:r>
            <a:r>
              <a:rPr lang="de-DE" sz="2200" dirty="0" err="1">
                <a:solidFill>
                  <a:srgbClr val="0070C0"/>
                </a:solidFill>
                <a:latin typeface="+mj-lt"/>
              </a:rPr>
              <a:t>Betrachter:innen</a:t>
            </a:r>
            <a:r>
              <a:rPr lang="de-DE" sz="2200" dirty="0">
                <a:solidFill>
                  <a:srgbClr val="0070C0"/>
                </a:solidFill>
                <a:latin typeface="+mj-lt"/>
              </a:rPr>
              <a:t>  </a:t>
            </a:r>
          </a:p>
          <a:p>
            <a:r>
              <a:rPr lang="de-DE" sz="2200" dirty="0">
                <a:solidFill>
                  <a:srgbClr val="0070C0"/>
                </a:solidFill>
                <a:latin typeface="+mj-lt"/>
              </a:rPr>
              <a:t>Sechs zentrale Fragen für Entwicklungsvorhaben</a:t>
            </a:r>
          </a:p>
          <a:p>
            <a:r>
              <a:rPr lang="de-DE" sz="2200" dirty="0">
                <a:solidFill>
                  <a:srgbClr val="0070C0"/>
                </a:solidFill>
                <a:latin typeface="+mj-lt"/>
                <a:ea typeface="Cambria" panose="02040503050406030204" pitchFamily="18" charset="0"/>
                <a:cs typeface="Times New Roman" panose="02020603050405020304" pitchFamily="18" charset="0"/>
              </a:rPr>
              <a:t>Einschätzung der Ausgangslage – sieben Thesen</a:t>
            </a:r>
          </a:p>
          <a:p>
            <a:r>
              <a:rPr lang="de-DE" sz="2200" dirty="0">
                <a:solidFill>
                  <a:srgbClr val="0070C0"/>
                </a:solidFill>
                <a:latin typeface="+mj-lt"/>
                <a:cs typeface="Times New Roman" panose="02020603050405020304" pitchFamily="18" charset="0"/>
              </a:rPr>
              <a:t>Entwicklungsherausforderungen</a:t>
            </a:r>
          </a:p>
          <a:p>
            <a:r>
              <a:rPr lang="de-DE" sz="2200" dirty="0">
                <a:solidFill>
                  <a:srgbClr val="0070C0"/>
                </a:solidFill>
                <a:latin typeface="+mj-lt"/>
                <a:cs typeface="Times New Roman" panose="02020603050405020304" pitchFamily="18" charset="0"/>
              </a:rPr>
              <a:t>Salutogenese (1) und (2)</a:t>
            </a:r>
          </a:p>
          <a:p>
            <a:r>
              <a:rPr lang="de-DE" sz="2200" dirty="0">
                <a:solidFill>
                  <a:srgbClr val="0070C0"/>
                </a:solidFill>
                <a:latin typeface="+mj-lt"/>
                <a:cs typeface="Times New Roman" panose="02020603050405020304" pitchFamily="18" charset="0"/>
              </a:rPr>
              <a:t>Pathogenese (1) und (2)</a:t>
            </a:r>
          </a:p>
          <a:p>
            <a:r>
              <a:rPr lang="de-DE" sz="2200" dirty="0">
                <a:solidFill>
                  <a:srgbClr val="0070C0"/>
                </a:solidFill>
                <a:latin typeface="+mj-lt"/>
                <a:cs typeface="Times New Roman" panose="02020603050405020304" pitchFamily="18" charset="0"/>
              </a:rPr>
              <a:t>Salutogenetische Aktivitäten – Neun Themenkomplexe</a:t>
            </a:r>
          </a:p>
          <a:p>
            <a:r>
              <a:rPr lang="de-DE" sz="2200" dirty="0">
                <a:solidFill>
                  <a:srgbClr val="0070C0"/>
                </a:solidFill>
                <a:latin typeface="+mj-lt"/>
                <a:cs typeface="Times New Roman" panose="02020603050405020304" pitchFamily="18" charset="0"/>
              </a:rPr>
              <a:t>Arbeitsfähig bleiben in herausfordernden Zeiten – Erschöpfungsprophylaxe</a:t>
            </a:r>
          </a:p>
          <a:p>
            <a:r>
              <a:rPr lang="de-DE" sz="2200" dirty="0">
                <a:solidFill>
                  <a:srgbClr val="0070C0"/>
                </a:solidFill>
                <a:latin typeface="+mj-lt"/>
                <a:cs typeface="Times New Roman" panose="02020603050405020304" pitchFamily="18" charset="0"/>
              </a:rPr>
              <a:t>Kulturelle Zuversicht</a:t>
            </a:r>
          </a:p>
          <a:p>
            <a:r>
              <a:rPr lang="de-DE" sz="2200" dirty="0">
                <a:solidFill>
                  <a:srgbClr val="0070C0"/>
                </a:solidFill>
                <a:latin typeface="+mj-lt"/>
                <a:cs typeface="Times New Roman" panose="02020603050405020304" pitchFamily="18" charset="0"/>
              </a:rPr>
              <a:t>Personale, gemeinsam geteilte und kulturelle Zuversicht</a:t>
            </a:r>
          </a:p>
          <a:p>
            <a:r>
              <a:rPr lang="de-DE" sz="2200" dirty="0">
                <a:solidFill>
                  <a:srgbClr val="0070C0"/>
                </a:solidFill>
                <a:latin typeface="+mj-lt"/>
                <a:cs typeface="Times New Roman" panose="02020603050405020304" pitchFamily="18" charset="0"/>
              </a:rPr>
              <a:t>Vitalitätsfenster – die Überlebensformel lebender Systeme</a:t>
            </a:r>
          </a:p>
          <a:p>
            <a:r>
              <a:rPr lang="de-DE" sz="2200" dirty="0">
                <a:solidFill>
                  <a:srgbClr val="0070C0"/>
                </a:solidFill>
                <a:latin typeface="+mj-lt"/>
                <a:cs typeface="Times New Roman" panose="02020603050405020304" pitchFamily="18" charset="0"/>
              </a:rPr>
              <a:t>Zwei Logiken – wie wollen wir unterwegs sein?</a:t>
            </a:r>
            <a:br>
              <a:rPr lang="de-DE" sz="2000" b="1" dirty="0">
                <a:solidFill>
                  <a:srgbClr val="0070C0"/>
                </a:solidFill>
                <a:latin typeface="+mj-lt"/>
                <a:cs typeface="Times New Roman" panose="02020603050405020304" pitchFamily="18" charset="0"/>
              </a:rPr>
            </a:br>
            <a:endParaRPr lang="de-DE" sz="2000" b="1" dirty="0">
              <a:solidFill>
                <a:srgbClr val="0070C0"/>
              </a:solidFill>
              <a:latin typeface="+mj-lt"/>
              <a:cs typeface="Times New Roman" panose="02020603050405020304" pitchFamily="18" charset="0"/>
            </a:endParaRPr>
          </a:p>
          <a:p>
            <a:endParaRPr lang="de-DE" sz="2200" dirty="0">
              <a:latin typeface="+mj-lt"/>
            </a:endParaRPr>
          </a:p>
          <a:p>
            <a:endParaRPr lang="de-DE" sz="2200" dirty="0"/>
          </a:p>
          <a:p>
            <a:endParaRPr lang="de-DE" sz="2200" dirty="0"/>
          </a:p>
        </p:txBody>
      </p:sp>
    </p:spTree>
    <p:extLst>
      <p:ext uri="{BB962C8B-B14F-4D97-AF65-F5344CB8AC3E}">
        <p14:creationId xmlns:p14="http://schemas.microsoft.com/office/powerpoint/2010/main" val="3340147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A5EFF-A995-69CF-9E4B-390990601927}"/>
              </a:ext>
            </a:extLst>
          </p:cNvPr>
          <p:cNvSpPr>
            <a:spLocks noGrp="1"/>
          </p:cNvSpPr>
          <p:nvPr>
            <p:ph type="title"/>
          </p:nvPr>
        </p:nvSpPr>
        <p:spPr/>
        <p:txBody>
          <a:bodyPr/>
          <a:lstStyle/>
          <a:p>
            <a:pPr algn="ctr"/>
            <a:r>
              <a:rPr lang="de-DE">
                <a:solidFill>
                  <a:srgbClr val="0070C0"/>
                </a:solidFill>
                <a:latin typeface="Comic Sans MS" panose="030F0902030302020204" pitchFamily="66" charset="0"/>
              </a:rPr>
              <a:t>Kulturelle Zuversicht</a:t>
            </a:r>
            <a:endParaRPr lang="de-DE" dirty="0">
              <a:solidFill>
                <a:srgbClr val="0070C0"/>
              </a:solidFill>
              <a:latin typeface="Comic Sans MS" panose="030F0902030302020204" pitchFamily="66" charset="0"/>
            </a:endParaRPr>
          </a:p>
        </p:txBody>
      </p:sp>
      <p:sp>
        <p:nvSpPr>
          <p:cNvPr id="3" name="Inhaltsplatzhalter 2">
            <a:extLst>
              <a:ext uri="{FF2B5EF4-FFF2-40B4-BE49-F238E27FC236}">
                <a16:creationId xmlns:a16="http://schemas.microsoft.com/office/drawing/2014/main" id="{D6A5CFF3-5222-5D04-582D-B748CCB4D3E7}"/>
              </a:ext>
            </a:extLst>
          </p:cNvPr>
          <p:cNvSpPr>
            <a:spLocks noGrp="1"/>
          </p:cNvSpPr>
          <p:nvPr>
            <p:ph idx="1"/>
          </p:nvPr>
        </p:nvSpPr>
        <p:spPr/>
        <p:txBody>
          <a:bodyPr>
            <a:normAutofit lnSpcReduction="10000"/>
          </a:bodyPr>
          <a:lstStyle/>
          <a:p>
            <a:pPr algn="l"/>
            <a:r>
              <a:rPr lang="de-DE" u="none" strike="noStrike" dirty="0">
                <a:solidFill>
                  <a:srgbClr val="0070C0"/>
                </a:solidFill>
                <a:effectLst/>
                <a:latin typeface="+mj-lt"/>
              </a:rPr>
              <a:t>Es gibt gute Gründe sich Sorgen zu machen, aber ebenso gute Gründe zuversichtlich zu bleiben.</a:t>
            </a:r>
          </a:p>
          <a:p>
            <a:pPr algn="l"/>
            <a:r>
              <a:rPr lang="de-DE" u="none" strike="noStrike" dirty="0">
                <a:solidFill>
                  <a:srgbClr val="0070C0"/>
                </a:solidFill>
                <a:effectLst/>
                <a:latin typeface="+mj-lt"/>
              </a:rPr>
              <a:t>Neben einer individuellen Zuversicht, die uns mal mehr mal weniger zur Verfügung steht und einem Glauben, der uns vielleicht trägt, brauchen wir in unserer Zeit mehr denn je </a:t>
            </a:r>
            <a:r>
              <a:rPr lang="de-DE" b="1" u="none" strike="noStrike" dirty="0">
                <a:solidFill>
                  <a:srgbClr val="0070C0"/>
                </a:solidFill>
                <a:effectLst/>
                <a:latin typeface="+mj-lt"/>
              </a:rPr>
              <a:t>kulturelle Zuversicht</a:t>
            </a:r>
            <a:r>
              <a:rPr lang="de-DE" u="none" strike="noStrike" dirty="0">
                <a:solidFill>
                  <a:srgbClr val="0070C0"/>
                </a:solidFill>
                <a:effectLst/>
                <a:latin typeface="+mj-lt"/>
              </a:rPr>
              <a:t>: Die Zuversicht, dass wir uns gemeinsam als Spezies kulturell neu erfinden können, indem wir einen Lebensstil entwickeln, der menschenfreundlich </a:t>
            </a:r>
            <a:r>
              <a:rPr lang="de-DE" i="1" u="none" strike="noStrike" dirty="0">
                <a:solidFill>
                  <a:srgbClr val="0070C0"/>
                </a:solidFill>
                <a:effectLst/>
                <a:latin typeface="+mj-lt"/>
              </a:rPr>
              <a:t>und</a:t>
            </a:r>
            <a:r>
              <a:rPr lang="de-DE" u="none" strike="noStrike" dirty="0">
                <a:solidFill>
                  <a:srgbClr val="0070C0"/>
                </a:solidFill>
                <a:effectLst/>
                <a:latin typeface="+mj-lt"/>
              </a:rPr>
              <a:t> umgebungsfreundlich zugleich ist.</a:t>
            </a:r>
          </a:p>
          <a:p>
            <a:pPr algn="l"/>
            <a:r>
              <a:rPr lang="de-DE" u="none" strike="noStrike" dirty="0">
                <a:solidFill>
                  <a:srgbClr val="0070C0"/>
                </a:solidFill>
                <a:effectLst/>
                <a:latin typeface="+mj-lt"/>
              </a:rPr>
              <a:t>Bei aller Ungewissheit, eins ist klar, wir werden als Spezies kulturelle Zuversicht brauchen, um die Abenteuer, die vor uns liegen, zu bestehen und die Herausforderungen unserer Zeit aktiv anzugehen.</a:t>
            </a:r>
          </a:p>
          <a:p>
            <a:endParaRPr lang="de-DE" dirty="0"/>
          </a:p>
        </p:txBody>
      </p:sp>
    </p:spTree>
    <p:extLst>
      <p:ext uri="{BB962C8B-B14F-4D97-AF65-F5344CB8AC3E}">
        <p14:creationId xmlns:p14="http://schemas.microsoft.com/office/powerpoint/2010/main" val="1156419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00">
            <a:alpha val="65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817F7-7241-64BD-975D-2C8B804C7D1B}"/>
              </a:ext>
            </a:extLst>
          </p:cNvPr>
          <p:cNvSpPr>
            <a:spLocks noGrp="1"/>
          </p:cNvSpPr>
          <p:nvPr>
            <p:ph type="title"/>
          </p:nvPr>
        </p:nvSpPr>
        <p:spPr>
          <a:xfrm>
            <a:off x="83127" y="-77854"/>
            <a:ext cx="12108873" cy="786926"/>
          </a:xfrm>
        </p:spPr>
        <p:txBody>
          <a:bodyPr>
            <a:normAutofit/>
          </a:bodyPr>
          <a:lstStyle/>
          <a:p>
            <a:pPr algn="ctr"/>
            <a:b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br>
            <a:r>
              <a:rPr lang="de-DE" sz="2400" b="1" cap="all" dirty="0">
                <a:solidFill>
                  <a:srgbClr val="0070C0"/>
                </a:solidFill>
                <a:latin typeface="Comic Sans MS" panose="030F0902030302020204" pitchFamily="66" charset="0"/>
                <a:ea typeface="Cambria" panose="02040503050406030204" pitchFamily="18" charset="0"/>
                <a:cs typeface="Times New Roman" panose="02020603050405020304" pitchFamily="18" charset="0"/>
              </a:rPr>
              <a:t>Personale, kommunikativ geteilte und kulturelle Zuversicht</a:t>
            </a:r>
            <a:endParaRPr lang="de-DE" sz="2400" dirty="0">
              <a:solidFill>
                <a:srgbClr val="0070C0"/>
              </a:solidFill>
              <a:latin typeface="Comic Sans MS" panose="030F0902030302020204" pitchFamily="66" charset="0"/>
            </a:endParaRPr>
          </a:p>
        </p:txBody>
      </p:sp>
      <p:sp>
        <p:nvSpPr>
          <p:cNvPr id="7" name="Inhaltsplatzhalter 6">
            <a:extLst>
              <a:ext uri="{FF2B5EF4-FFF2-40B4-BE49-F238E27FC236}">
                <a16:creationId xmlns:a16="http://schemas.microsoft.com/office/drawing/2014/main" id="{3C75E754-022A-E30B-E929-34C0355A9F38}"/>
              </a:ext>
            </a:extLst>
          </p:cNvPr>
          <p:cNvSpPr>
            <a:spLocks noGrp="1"/>
          </p:cNvSpPr>
          <p:nvPr>
            <p:ph idx="1"/>
          </p:nvPr>
        </p:nvSpPr>
        <p:spPr>
          <a:xfrm>
            <a:off x="1884046" y="1834165"/>
            <a:ext cx="8510822" cy="3663369"/>
          </a:xfrm>
        </p:spPr>
        <p:txBody>
          <a:bodyPr>
            <a:normAutofit/>
          </a:bodyPr>
          <a:lstStyle/>
          <a:p>
            <a:pPr marL="0" indent="0">
              <a:buNone/>
            </a:pPr>
            <a:br>
              <a:rPr lang="de-DE" sz="1350" b="1" dirty="0">
                <a:latin typeface="AppleSystemUIFont"/>
                <a:ea typeface="Calibri" panose="020F0502020204030204" pitchFamily="34" charset="0"/>
                <a:cs typeface="AppleSystemUIFont"/>
              </a:rPr>
            </a:br>
            <a:endParaRPr lang="de-DE" sz="1350" dirty="0">
              <a:latin typeface="AppleSystemUIFont"/>
              <a:ea typeface="Calibri" panose="020F0502020204030204" pitchFamily="34" charset="0"/>
              <a:cs typeface="AppleSystemUIFont"/>
            </a:endParaRPr>
          </a:p>
          <a:p>
            <a:pPr marL="257175" indent="-257175">
              <a:buFont typeface="Wingdings" pitchFamily="2" charset="2"/>
              <a:buChar char=""/>
            </a:pPr>
            <a:endParaRPr lang="de-DE" sz="1350" dirty="0">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buFont typeface="Wingdings" pitchFamily="2" charset="2"/>
              <a:buChar char=""/>
            </a:pPr>
            <a:endParaRPr lang="de-DE" sz="1350" dirty="0">
              <a:latin typeface="Calibri" panose="020F0502020204030204" pitchFamily="34" charset="0"/>
              <a:ea typeface="Times New Roman" panose="02020603050405020304" pitchFamily="18" charset="0"/>
              <a:cs typeface="Times New Roman" panose="02020603050405020304" pitchFamily="18" charset="0"/>
            </a:endParaRPr>
          </a:p>
          <a:p>
            <a:endParaRPr lang="de-DE" sz="2400" dirty="0">
              <a:latin typeface="+mj-lt"/>
            </a:endParaRPr>
          </a:p>
        </p:txBody>
      </p:sp>
      <p:sp>
        <p:nvSpPr>
          <p:cNvPr id="4" name="Textfeld 3">
            <a:extLst>
              <a:ext uri="{FF2B5EF4-FFF2-40B4-BE49-F238E27FC236}">
                <a16:creationId xmlns:a16="http://schemas.microsoft.com/office/drawing/2014/main" id="{904FC285-5B81-B668-29E8-193249D28985}"/>
              </a:ext>
            </a:extLst>
          </p:cNvPr>
          <p:cNvSpPr txBox="1"/>
          <p:nvPr/>
        </p:nvSpPr>
        <p:spPr>
          <a:xfrm>
            <a:off x="9900736" y="6428556"/>
            <a:ext cx="2105959" cy="300082"/>
          </a:xfrm>
          <a:prstGeom prst="rect">
            <a:avLst/>
          </a:prstGeom>
          <a:noFill/>
        </p:spPr>
        <p:txBody>
          <a:bodyPr wrap="square" rtlCol="0">
            <a:spAutoFit/>
          </a:bodyPr>
          <a:lstStyle/>
          <a:p>
            <a:r>
              <a:rPr lang="de-DE" sz="1350" dirty="0">
                <a:solidFill>
                  <a:srgbClr val="0070C0"/>
                </a:solidFill>
              </a:rPr>
              <a:t>© www.janbleckwedel.de</a:t>
            </a:r>
          </a:p>
        </p:txBody>
      </p:sp>
      <p:sp>
        <p:nvSpPr>
          <p:cNvPr id="8" name="Textfeld 7">
            <a:extLst>
              <a:ext uri="{FF2B5EF4-FFF2-40B4-BE49-F238E27FC236}">
                <a16:creationId xmlns:a16="http://schemas.microsoft.com/office/drawing/2014/main" id="{FD7E7EB7-160E-82C1-D717-BC078B0E6C71}"/>
              </a:ext>
            </a:extLst>
          </p:cNvPr>
          <p:cNvSpPr txBox="1"/>
          <p:nvPr/>
        </p:nvSpPr>
        <p:spPr>
          <a:xfrm>
            <a:off x="173266" y="6428556"/>
            <a:ext cx="4076700" cy="300082"/>
          </a:xfrm>
          <a:prstGeom prst="rect">
            <a:avLst/>
          </a:prstGeom>
          <a:noFill/>
        </p:spPr>
        <p:txBody>
          <a:bodyPr wrap="square" rtlCol="0">
            <a:spAutoFit/>
          </a:bodyPr>
          <a:lstStyle/>
          <a:p>
            <a:r>
              <a:rPr lang="de-DE" sz="1350" dirty="0">
                <a:solidFill>
                  <a:srgbClr val="0070C0"/>
                </a:solidFill>
              </a:rPr>
              <a:t>S.E.P.  Systemisch Entwicklungsorientierte Perspektiven </a:t>
            </a:r>
          </a:p>
        </p:txBody>
      </p:sp>
      <p:sp>
        <p:nvSpPr>
          <p:cNvPr id="3" name="Oval 2">
            <a:extLst>
              <a:ext uri="{FF2B5EF4-FFF2-40B4-BE49-F238E27FC236}">
                <a16:creationId xmlns:a16="http://schemas.microsoft.com/office/drawing/2014/main" id="{ACBA6B96-BFFB-3889-6A7E-7C8914E2C7FC}"/>
              </a:ext>
            </a:extLst>
          </p:cNvPr>
          <p:cNvSpPr/>
          <p:nvPr/>
        </p:nvSpPr>
        <p:spPr>
          <a:xfrm>
            <a:off x="2736420" y="3443586"/>
            <a:ext cx="2198564" cy="2189238"/>
          </a:xfrm>
          <a:prstGeom prst="ellipse">
            <a:avLst/>
          </a:prstGeom>
          <a:solidFill>
            <a:srgbClr val="38D4D6"/>
          </a:solidFill>
          <a:ln>
            <a:noFill/>
          </a:ln>
          <a:effectLst>
            <a:softEdge rad="42857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j-lt"/>
              </a:rPr>
              <a:t>Personale Zuversicht</a:t>
            </a:r>
          </a:p>
        </p:txBody>
      </p:sp>
      <p:sp>
        <p:nvSpPr>
          <p:cNvPr id="13" name="Oval 12">
            <a:extLst>
              <a:ext uri="{FF2B5EF4-FFF2-40B4-BE49-F238E27FC236}">
                <a16:creationId xmlns:a16="http://schemas.microsoft.com/office/drawing/2014/main" id="{AE0676C1-0735-4E29-AC62-C4EDB39AFCFF}"/>
              </a:ext>
            </a:extLst>
          </p:cNvPr>
          <p:cNvSpPr/>
          <p:nvPr/>
        </p:nvSpPr>
        <p:spPr>
          <a:xfrm>
            <a:off x="5026221" y="1289591"/>
            <a:ext cx="2198564" cy="2189238"/>
          </a:xfrm>
          <a:prstGeom prst="ellipse">
            <a:avLst/>
          </a:prstGeom>
          <a:solidFill>
            <a:srgbClr val="00B050"/>
          </a:solidFill>
          <a:ln>
            <a:solidFill>
              <a:schemeClr val="accent5"/>
            </a:solidFill>
          </a:ln>
          <a:effectLst>
            <a:softEdge rad="42857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j-lt"/>
              </a:rPr>
              <a:t>Personale Zuversicht</a:t>
            </a:r>
          </a:p>
        </p:txBody>
      </p:sp>
      <p:sp>
        <p:nvSpPr>
          <p:cNvPr id="14" name="Oval 13">
            <a:extLst>
              <a:ext uri="{FF2B5EF4-FFF2-40B4-BE49-F238E27FC236}">
                <a16:creationId xmlns:a16="http://schemas.microsoft.com/office/drawing/2014/main" id="{ECD54E6B-3AFD-EB5D-7222-CF238E4680DD}"/>
              </a:ext>
            </a:extLst>
          </p:cNvPr>
          <p:cNvSpPr/>
          <p:nvPr/>
        </p:nvSpPr>
        <p:spPr>
          <a:xfrm>
            <a:off x="7271184" y="3478829"/>
            <a:ext cx="2198564" cy="2189238"/>
          </a:xfrm>
          <a:prstGeom prst="ellipse">
            <a:avLst/>
          </a:prstGeom>
          <a:solidFill>
            <a:srgbClr val="AAABD6"/>
          </a:solidFill>
          <a:ln>
            <a:noFill/>
          </a:ln>
          <a:effectLst>
            <a:softEdge rad="42857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j-lt"/>
              </a:rPr>
              <a:t>Personale Zuversicht</a:t>
            </a:r>
          </a:p>
        </p:txBody>
      </p:sp>
      <p:sp>
        <p:nvSpPr>
          <p:cNvPr id="16" name="Stern mit 5 Zacken 15">
            <a:extLst>
              <a:ext uri="{FF2B5EF4-FFF2-40B4-BE49-F238E27FC236}">
                <a16:creationId xmlns:a16="http://schemas.microsoft.com/office/drawing/2014/main" id="{74E6DE0C-FCAC-D16A-F0A5-146E707AE008}"/>
              </a:ext>
            </a:extLst>
          </p:cNvPr>
          <p:cNvSpPr/>
          <p:nvPr/>
        </p:nvSpPr>
        <p:spPr>
          <a:xfrm>
            <a:off x="4821730" y="3038087"/>
            <a:ext cx="2607546" cy="2189238"/>
          </a:xfrm>
          <a:prstGeom prst="star5">
            <a:avLst>
              <a:gd name="adj" fmla="val 25474"/>
              <a:gd name="hf" fmla="val 105146"/>
              <a:gd name="vf" fmla="val 110557"/>
            </a:avLst>
          </a:prstGeom>
          <a:solidFill>
            <a:schemeClr val="accent2">
              <a:alpha val="69590"/>
            </a:schemeClr>
          </a:solidFill>
          <a:ln>
            <a:noFill/>
          </a:ln>
          <a:effectLst>
            <a:softEdge rad="16817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rgbClr val="0070C0"/>
                </a:solidFill>
              </a:rPr>
              <a:t>Kommunikativ</a:t>
            </a:r>
          </a:p>
          <a:p>
            <a:pPr algn="ctr"/>
            <a:r>
              <a:rPr lang="de-DE" sz="1400" b="1" dirty="0">
                <a:solidFill>
                  <a:srgbClr val="0070C0"/>
                </a:solidFill>
              </a:rPr>
              <a:t>geteilte Zuversicht</a:t>
            </a:r>
            <a:r>
              <a:rPr lang="de-DE" b="1" dirty="0">
                <a:solidFill>
                  <a:srgbClr val="0070C0"/>
                </a:solidFill>
              </a:rPr>
              <a:t> </a:t>
            </a:r>
          </a:p>
        </p:txBody>
      </p:sp>
      <mc:AlternateContent xmlns:mc="http://schemas.openxmlformats.org/markup-compatibility/2006" xmlns:p14="http://schemas.microsoft.com/office/powerpoint/2010/main">
        <mc:Choice Requires="p14">
          <p:contentPart p14:bwMode="auto" r:id="rId2">
            <p14:nvContentPartPr>
              <p14:cNvPr id="19" name="Freihand 18">
                <a:extLst>
                  <a:ext uri="{FF2B5EF4-FFF2-40B4-BE49-F238E27FC236}">
                    <a16:creationId xmlns:a16="http://schemas.microsoft.com/office/drawing/2014/main" id="{7F77A14B-34C0-4A70-3D39-7DF37D0673BD}"/>
                  </a:ext>
                </a:extLst>
              </p14:cNvPr>
              <p14:cNvContentPartPr/>
              <p14:nvPr/>
            </p14:nvContentPartPr>
            <p14:xfrm>
              <a:off x="7335574" y="2290444"/>
              <a:ext cx="641160" cy="646920"/>
            </p14:xfrm>
          </p:contentPart>
        </mc:Choice>
        <mc:Fallback xmlns="">
          <p:pic>
            <p:nvPicPr>
              <p:cNvPr id="19" name="Freihand 18">
                <a:extLst>
                  <a:ext uri="{FF2B5EF4-FFF2-40B4-BE49-F238E27FC236}">
                    <a16:creationId xmlns:a16="http://schemas.microsoft.com/office/drawing/2014/main" id="{7F77A14B-34C0-4A70-3D39-7DF37D0673BD}"/>
                  </a:ext>
                </a:extLst>
              </p:cNvPr>
              <p:cNvPicPr/>
              <p:nvPr/>
            </p:nvPicPr>
            <p:blipFill>
              <a:blip r:embed="rId3"/>
              <a:stretch>
                <a:fillRect/>
              </a:stretch>
            </p:blipFill>
            <p:spPr>
              <a:xfrm>
                <a:off x="7281934" y="2182444"/>
                <a:ext cx="748800" cy="862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Freihand 19">
                <a:extLst>
                  <a:ext uri="{FF2B5EF4-FFF2-40B4-BE49-F238E27FC236}">
                    <a16:creationId xmlns:a16="http://schemas.microsoft.com/office/drawing/2014/main" id="{99D53AD1-072C-BC0C-211F-B3166DC21FBA}"/>
                  </a:ext>
                </a:extLst>
              </p14:cNvPr>
              <p14:cNvContentPartPr/>
              <p14:nvPr/>
            </p14:nvContentPartPr>
            <p14:xfrm>
              <a:off x="7708698" y="2568072"/>
              <a:ext cx="618480" cy="708120"/>
            </p14:xfrm>
          </p:contentPart>
        </mc:Choice>
        <mc:Fallback xmlns="">
          <p:pic>
            <p:nvPicPr>
              <p:cNvPr id="20" name="Freihand 19">
                <a:extLst>
                  <a:ext uri="{FF2B5EF4-FFF2-40B4-BE49-F238E27FC236}">
                    <a16:creationId xmlns:a16="http://schemas.microsoft.com/office/drawing/2014/main" id="{99D53AD1-072C-BC0C-211F-B3166DC21FBA}"/>
                  </a:ext>
                </a:extLst>
              </p:cNvPr>
              <p:cNvPicPr/>
              <p:nvPr/>
            </p:nvPicPr>
            <p:blipFill>
              <a:blip r:embed="rId5"/>
              <a:stretch>
                <a:fillRect/>
              </a:stretch>
            </p:blipFill>
            <p:spPr>
              <a:xfrm>
                <a:off x="7655058" y="2460432"/>
                <a:ext cx="726120" cy="923760"/>
              </a:xfrm>
              <a:prstGeom prst="rect">
                <a:avLst/>
              </a:prstGeom>
            </p:spPr>
          </p:pic>
        </mc:Fallback>
      </mc:AlternateContent>
      <p:sp>
        <p:nvSpPr>
          <p:cNvPr id="27" name="Textfeld 26">
            <a:extLst>
              <a:ext uri="{FF2B5EF4-FFF2-40B4-BE49-F238E27FC236}">
                <a16:creationId xmlns:a16="http://schemas.microsoft.com/office/drawing/2014/main" id="{D93D5D37-5CE5-9EFA-40A0-85D6F57C3CBA}"/>
              </a:ext>
            </a:extLst>
          </p:cNvPr>
          <p:cNvSpPr txBox="1"/>
          <p:nvPr/>
        </p:nvSpPr>
        <p:spPr>
          <a:xfrm rot="2453196">
            <a:off x="7564393" y="1717011"/>
            <a:ext cx="2302584" cy="646331"/>
          </a:xfrm>
          <a:prstGeom prst="rect">
            <a:avLst/>
          </a:prstGeom>
          <a:noFill/>
        </p:spPr>
        <p:txBody>
          <a:bodyPr wrap="square" rtlCol="0">
            <a:spAutoFit/>
          </a:bodyPr>
          <a:lstStyle/>
          <a:p>
            <a:pPr algn="ctr"/>
            <a:r>
              <a:rPr lang="de-DE" b="1" dirty="0">
                <a:solidFill>
                  <a:srgbClr val="7030A0"/>
                </a:solidFill>
              </a:rPr>
              <a:t>Kulturelle</a:t>
            </a:r>
          </a:p>
          <a:p>
            <a:pPr algn="ctr"/>
            <a:r>
              <a:rPr lang="de-DE" b="1" dirty="0">
                <a:solidFill>
                  <a:srgbClr val="7030A0"/>
                </a:solidFill>
              </a:rPr>
              <a:t> Zuversicht</a:t>
            </a:r>
          </a:p>
        </p:txBody>
      </p:sp>
      <mc:AlternateContent xmlns:mc="http://schemas.openxmlformats.org/markup-compatibility/2006" xmlns:p14="http://schemas.microsoft.com/office/powerpoint/2010/main">
        <mc:Choice Requires="p14">
          <p:contentPart p14:bwMode="auto" r:id="rId6">
            <p14:nvContentPartPr>
              <p14:cNvPr id="28" name="Freihand 27">
                <a:extLst>
                  <a:ext uri="{FF2B5EF4-FFF2-40B4-BE49-F238E27FC236}">
                    <a16:creationId xmlns:a16="http://schemas.microsoft.com/office/drawing/2014/main" id="{AB46050F-3D30-7E44-4BF7-F6100D57A7DC}"/>
                  </a:ext>
                </a:extLst>
              </p14:cNvPr>
              <p14:cNvContentPartPr/>
              <p14:nvPr/>
            </p14:nvContentPartPr>
            <p14:xfrm rot="4817227">
              <a:off x="4080471" y="2122681"/>
              <a:ext cx="641160" cy="646920"/>
            </p14:xfrm>
          </p:contentPart>
        </mc:Choice>
        <mc:Fallback xmlns="">
          <p:pic>
            <p:nvPicPr>
              <p:cNvPr id="28" name="Freihand 27">
                <a:extLst>
                  <a:ext uri="{FF2B5EF4-FFF2-40B4-BE49-F238E27FC236}">
                    <a16:creationId xmlns:a16="http://schemas.microsoft.com/office/drawing/2014/main" id="{AB46050F-3D30-7E44-4BF7-F6100D57A7DC}"/>
                  </a:ext>
                </a:extLst>
              </p:cNvPr>
              <p:cNvPicPr/>
              <p:nvPr/>
            </p:nvPicPr>
            <p:blipFill>
              <a:blip r:embed="rId3"/>
              <a:stretch>
                <a:fillRect/>
              </a:stretch>
            </p:blipFill>
            <p:spPr>
              <a:xfrm rot="4817227">
                <a:off x="4026831" y="2014681"/>
                <a:ext cx="748800" cy="862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Freihand 28">
                <a:extLst>
                  <a:ext uri="{FF2B5EF4-FFF2-40B4-BE49-F238E27FC236}">
                    <a16:creationId xmlns:a16="http://schemas.microsoft.com/office/drawing/2014/main" id="{3C4D2DCE-F441-9DC5-6CD9-3C5A595070D2}"/>
                  </a:ext>
                </a:extLst>
              </p14:cNvPr>
              <p14:cNvContentPartPr/>
              <p14:nvPr/>
            </p14:nvContentPartPr>
            <p14:xfrm rot="5036702">
              <a:off x="3760343" y="2436943"/>
              <a:ext cx="618480" cy="708120"/>
            </p14:xfrm>
          </p:contentPart>
        </mc:Choice>
        <mc:Fallback xmlns="">
          <p:pic>
            <p:nvPicPr>
              <p:cNvPr id="29" name="Freihand 28">
                <a:extLst>
                  <a:ext uri="{FF2B5EF4-FFF2-40B4-BE49-F238E27FC236}">
                    <a16:creationId xmlns:a16="http://schemas.microsoft.com/office/drawing/2014/main" id="{3C4D2DCE-F441-9DC5-6CD9-3C5A595070D2}"/>
                  </a:ext>
                </a:extLst>
              </p:cNvPr>
              <p:cNvPicPr/>
              <p:nvPr/>
            </p:nvPicPr>
            <p:blipFill>
              <a:blip r:embed="rId5"/>
              <a:stretch>
                <a:fillRect/>
              </a:stretch>
            </p:blipFill>
            <p:spPr>
              <a:xfrm rot="5036702">
                <a:off x="3706703" y="2329303"/>
                <a:ext cx="726120" cy="92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Freihand 29">
                <a:extLst>
                  <a:ext uri="{FF2B5EF4-FFF2-40B4-BE49-F238E27FC236}">
                    <a16:creationId xmlns:a16="http://schemas.microsoft.com/office/drawing/2014/main" id="{008E3EED-537A-DD16-6313-65CC4EE94CF6}"/>
                  </a:ext>
                </a:extLst>
              </p14:cNvPr>
              <p14:cNvContentPartPr/>
              <p14:nvPr/>
            </p14:nvContentPartPr>
            <p14:xfrm rot="19417682">
              <a:off x="5969162" y="5323738"/>
              <a:ext cx="592650" cy="678546"/>
            </p14:xfrm>
          </p:contentPart>
        </mc:Choice>
        <mc:Fallback xmlns="">
          <p:pic>
            <p:nvPicPr>
              <p:cNvPr id="30" name="Freihand 29">
                <a:extLst>
                  <a:ext uri="{FF2B5EF4-FFF2-40B4-BE49-F238E27FC236}">
                    <a16:creationId xmlns:a16="http://schemas.microsoft.com/office/drawing/2014/main" id="{008E3EED-537A-DD16-6313-65CC4EE94CF6}"/>
                  </a:ext>
                </a:extLst>
              </p:cNvPr>
              <p:cNvPicPr/>
              <p:nvPr/>
            </p:nvPicPr>
            <p:blipFill>
              <a:blip r:embed="rId9"/>
              <a:stretch>
                <a:fillRect/>
              </a:stretch>
            </p:blipFill>
            <p:spPr>
              <a:xfrm rot="19417682">
                <a:off x="5915514" y="5216107"/>
                <a:ext cx="700306" cy="89416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1" name="Freihand 30">
                <a:extLst>
                  <a:ext uri="{FF2B5EF4-FFF2-40B4-BE49-F238E27FC236}">
                    <a16:creationId xmlns:a16="http://schemas.microsoft.com/office/drawing/2014/main" id="{F5C8F3BC-0CB9-4188-58CE-1AD260262049}"/>
                  </a:ext>
                </a:extLst>
              </p14:cNvPr>
              <p14:cNvContentPartPr/>
              <p14:nvPr/>
            </p14:nvContentPartPr>
            <p14:xfrm rot="19300568">
              <a:off x="5501270" y="5278217"/>
              <a:ext cx="641160" cy="646920"/>
            </p14:xfrm>
          </p:contentPart>
        </mc:Choice>
        <mc:Fallback xmlns="">
          <p:pic>
            <p:nvPicPr>
              <p:cNvPr id="31" name="Freihand 30">
                <a:extLst>
                  <a:ext uri="{FF2B5EF4-FFF2-40B4-BE49-F238E27FC236}">
                    <a16:creationId xmlns:a16="http://schemas.microsoft.com/office/drawing/2014/main" id="{F5C8F3BC-0CB9-4188-58CE-1AD260262049}"/>
                  </a:ext>
                </a:extLst>
              </p:cNvPr>
              <p:cNvPicPr/>
              <p:nvPr/>
            </p:nvPicPr>
            <p:blipFill>
              <a:blip r:embed="rId3"/>
              <a:stretch>
                <a:fillRect/>
              </a:stretch>
            </p:blipFill>
            <p:spPr>
              <a:xfrm rot="19300568">
                <a:off x="5447630" y="5170217"/>
                <a:ext cx="748800" cy="862560"/>
              </a:xfrm>
              <a:prstGeom prst="rect">
                <a:avLst/>
              </a:prstGeom>
            </p:spPr>
          </p:pic>
        </mc:Fallback>
      </mc:AlternateContent>
      <p:sp>
        <p:nvSpPr>
          <p:cNvPr id="32" name="Textfeld 31">
            <a:extLst>
              <a:ext uri="{FF2B5EF4-FFF2-40B4-BE49-F238E27FC236}">
                <a16:creationId xmlns:a16="http://schemas.microsoft.com/office/drawing/2014/main" id="{F12A04E3-6552-5A56-1B6E-476E188B3C5D}"/>
              </a:ext>
            </a:extLst>
          </p:cNvPr>
          <p:cNvSpPr txBox="1"/>
          <p:nvPr/>
        </p:nvSpPr>
        <p:spPr>
          <a:xfrm rot="18605744">
            <a:off x="1961653" y="1657464"/>
            <a:ext cx="2302584" cy="646331"/>
          </a:xfrm>
          <a:prstGeom prst="rect">
            <a:avLst/>
          </a:prstGeom>
          <a:noFill/>
        </p:spPr>
        <p:txBody>
          <a:bodyPr wrap="square" rtlCol="0">
            <a:spAutoFit/>
          </a:bodyPr>
          <a:lstStyle/>
          <a:p>
            <a:pPr algn="ctr"/>
            <a:r>
              <a:rPr lang="de-DE" b="1" dirty="0">
                <a:solidFill>
                  <a:srgbClr val="7030A0"/>
                </a:solidFill>
              </a:rPr>
              <a:t>Kulturelle</a:t>
            </a:r>
            <a:br>
              <a:rPr lang="de-DE" b="1" dirty="0">
                <a:solidFill>
                  <a:srgbClr val="7030A0"/>
                </a:solidFill>
              </a:rPr>
            </a:br>
            <a:r>
              <a:rPr lang="de-DE" b="1" dirty="0">
                <a:solidFill>
                  <a:srgbClr val="7030A0"/>
                </a:solidFill>
              </a:rPr>
              <a:t>Zuversicht</a:t>
            </a:r>
          </a:p>
        </p:txBody>
      </p:sp>
      <p:sp>
        <p:nvSpPr>
          <p:cNvPr id="33" name="Textfeld 32">
            <a:extLst>
              <a:ext uri="{FF2B5EF4-FFF2-40B4-BE49-F238E27FC236}">
                <a16:creationId xmlns:a16="http://schemas.microsoft.com/office/drawing/2014/main" id="{F9947C61-5F97-287C-07ED-371C4F9AC4D2}"/>
              </a:ext>
            </a:extLst>
          </p:cNvPr>
          <p:cNvSpPr txBox="1"/>
          <p:nvPr/>
        </p:nvSpPr>
        <p:spPr>
          <a:xfrm>
            <a:off x="4847615" y="6194548"/>
            <a:ext cx="2302584" cy="646331"/>
          </a:xfrm>
          <a:prstGeom prst="rect">
            <a:avLst/>
          </a:prstGeom>
          <a:noFill/>
        </p:spPr>
        <p:txBody>
          <a:bodyPr wrap="square" rtlCol="0">
            <a:spAutoFit/>
          </a:bodyPr>
          <a:lstStyle/>
          <a:p>
            <a:pPr algn="ctr"/>
            <a:r>
              <a:rPr lang="de-DE" b="1" dirty="0">
                <a:solidFill>
                  <a:srgbClr val="7030A0"/>
                </a:solidFill>
              </a:rPr>
              <a:t>Kulturelle</a:t>
            </a:r>
            <a:br>
              <a:rPr lang="de-DE" b="1" dirty="0">
                <a:solidFill>
                  <a:srgbClr val="7030A0"/>
                </a:solidFill>
              </a:rPr>
            </a:br>
            <a:r>
              <a:rPr lang="de-DE" b="1" dirty="0">
                <a:solidFill>
                  <a:srgbClr val="7030A0"/>
                </a:solidFill>
              </a:rPr>
              <a:t>Zuversicht</a:t>
            </a:r>
          </a:p>
        </p:txBody>
      </p:sp>
    </p:spTree>
    <p:extLst>
      <p:ext uri="{BB962C8B-B14F-4D97-AF65-F5344CB8AC3E}">
        <p14:creationId xmlns:p14="http://schemas.microsoft.com/office/powerpoint/2010/main" val="3862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6" grpId="0" animBg="1"/>
      <p:bldP spid="27"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1481714" y="924939"/>
            <a:ext cx="9916732" cy="706510"/>
          </a:xfrm>
        </p:spPr>
        <p:txBody>
          <a:bodyPr/>
          <a:lstStyle/>
          <a:p>
            <a:pPr algn="ctr"/>
            <a:r>
              <a:rPr lang="de-DE" sz="1900" dirty="0">
                <a:solidFill>
                  <a:srgbClr val="0070C0"/>
                </a:solidFill>
              </a:rPr>
              <a:t>Wie lebende Systeme überlebensfähig bleiben, ohne sich zu erschöpfen?</a:t>
            </a:r>
            <a:br>
              <a:rPr lang="de-DE" dirty="0"/>
            </a:br>
            <a:endParaRPr lang="de-DE" sz="1600" dirty="0"/>
          </a:p>
        </p:txBody>
      </p:sp>
      <p:sp>
        <p:nvSpPr>
          <p:cNvPr id="13" name="Textplatzhalter 12"/>
          <p:cNvSpPr>
            <a:spLocks noGrp="1"/>
          </p:cNvSpPr>
          <p:nvPr>
            <p:ph type="body" idx="2"/>
          </p:nvPr>
        </p:nvSpPr>
        <p:spPr>
          <a:xfrm>
            <a:off x="425003" y="1702010"/>
            <a:ext cx="4456089" cy="4151050"/>
          </a:xfrm>
        </p:spPr>
        <p:txBody>
          <a:bodyPr>
            <a:normAutofit/>
          </a:bodyPr>
          <a:lstStyle/>
          <a:p>
            <a:endParaRPr lang="de-DE" sz="2000" b="1" dirty="0">
              <a:solidFill>
                <a:srgbClr val="7030A0"/>
              </a:solidFill>
              <a:latin typeface="+mj-lt"/>
            </a:endParaRPr>
          </a:p>
          <a:p>
            <a:r>
              <a:rPr lang="de-DE" sz="2000" b="1" dirty="0">
                <a:solidFill>
                  <a:srgbClr val="7030A0"/>
                </a:solidFill>
                <a:latin typeface="+mj-lt"/>
              </a:rPr>
              <a:t>„Überlebensformel“ lebender Systeme</a:t>
            </a:r>
            <a:br>
              <a:rPr lang="de-DE" sz="2000" b="1" dirty="0">
                <a:solidFill>
                  <a:srgbClr val="7030A0"/>
                </a:solidFill>
                <a:latin typeface="+mj-lt"/>
              </a:rPr>
            </a:br>
            <a:endParaRPr lang="de-DE" b="1" dirty="0">
              <a:solidFill>
                <a:srgbClr val="0070C0"/>
              </a:solidFill>
              <a:latin typeface="+mj-lt"/>
            </a:endParaRPr>
          </a:p>
          <a:p>
            <a:r>
              <a:rPr lang="de-DE" sz="2000" b="1" dirty="0">
                <a:solidFill>
                  <a:srgbClr val="0070C0"/>
                </a:solidFill>
              </a:rPr>
              <a:t>2/3 Resilienzfördernde Aktivitäten</a:t>
            </a:r>
          </a:p>
          <a:p>
            <a:r>
              <a:rPr lang="de-DE" sz="2000" b="1" dirty="0">
                <a:solidFill>
                  <a:srgbClr val="0070C0"/>
                </a:solidFill>
              </a:rPr>
              <a:t>1/3 Effizienzfördernde Aktivitäten</a:t>
            </a:r>
          </a:p>
          <a:p>
            <a:endParaRPr lang="de-DE" dirty="0">
              <a:solidFill>
                <a:srgbClr val="0070C0"/>
              </a:solidFill>
              <a:latin typeface="+mj-lt"/>
            </a:endParaRPr>
          </a:p>
          <a:p>
            <a:r>
              <a:rPr lang="de-DE" dirty="0">
                <a:solidFill>
                  <a:srgbClr val="0070C0"/>
                </a:solidFill>
                <a:latin typeface="+mj-lt"/>
              </a:rPr>
              <a:t>Beispiele: Menschen, Wälder, Korallenriffe, Gesellschaften, Gesundheitssysteme…</a:t>
            </a:r>
          </a:p>
          <a:p>
            <a:endParaRPr lang="de-DE" dirty="0"/>
          </a:p>
        </p:txBody>
      </p:sp>
      <p:sp>
        <p:nvSpPr>
          <p:cNvPr id="5" name="Inhaltsplatzhalter 4"/>
          <p:cNvSpPr>
            <a:spLocks noGrp="1"/>
          </p:cNvSpPr>
          <p:nvPr>
            <p:ph sz="quarter" idx="1"/>
          </p:nvPr>
        </p:nvSpPr>
        <p:spPr>
          <a:xfrm>
            <a:off x="3353980" y="332727"/>
            <a:ext cx="6172200" cy="720189"/>
          </a:xfrm>
        </p:spPr>
        <p:txBody>
          <a:bodyPr>
            <a:normAutofit/>
          </a:bodyPr>
          <a:lstStyle/>
          <a:p>
            <a:pPr marL="0" indent="0" algn="ctr">
              <a:buNone/>
            </a:pPr>
            <a:r>
              <a:rPr lang="de-DE" sz="4400" dirty="0">
                <a:solidFill>
                  <a:srgbClr val="0070C0"/>
                </a:solidFill>
                <a:latin typeface="Comic Sans MS" panose="030F0902030302020204" pitchFamily="66" charset="0"/>
              </a:rPr>
              <a:t>Vitalitätsfenster </a:t>
            </a:r>
          </a:p>
        </p:txBody>
      </p:sp>
      <p:sp>
        <p:nvSpPr>
          <p:cNvPr id="8" name="Rechteck 7"/>
          <p:cNvSpPr/>
          <p:nvPr/>
        </p:nvSpPr>
        <p:spPr>
          <a:xfrm>
            <a:off x="8990084" y="5398060"/>
            <a:ext cx="2275881" cy="369332"/>
          </a:xfrm>
          <a:prstGeom prst="rect">
            <a:avLst/>
          </a:prstGeom>
        </p:spPr>
        <p:txBody>
          <a:bodyPr wrap="square">
            <a:spAutoFit/>
          </a:bodyPr>
          <a:lstStyle/>
          <a:p>
            <a:r>
              <a:rPr lang="de-DE" sz="1600" dirty="0"/>
              <a:t>(</a:t>
            </a:r>
            <a:r>
              <a:rPr lang="de-DE" sz="1600" dirty="0" err="1"/>
              <a:t>Lietaers</a:t>
            </a:r>
            <a:r>
              <a:rPr lang="de-DE" sz="1600" dirty="0"/>
              <a:t> et al</a:t>
            </a:r>
            <a:r>
              <a:rPr lang="de-DE" dirty="0"/>
              <a:t>, 2009) </a:t>
            </a:r>
          </a:p>
        </p:txBody>
      </p:sp>
      <p:sp>
        <p:nvSpPr>
          <p:cNvPr id="2" name="Textfeld 1">
            <a:extLst>
              <a:ext uri="{FF2B5EF4-FFF2-40B4-BE49-F238E27FC236}">
                <a16:creationId xmlns:a16="http://schemas.microsoft.com/office/drawing/2014/main" id="{F29F835F-7915-68A3-912B-3181104836B0}"/>
              </a:ext>
            </a:extLst>
          </p:cNvPr>
          <p:cNvSpPr txBox="1"/>
          <p:nvPr/>
        </p:nvSpPr>
        <p:spPr>
          <a:xfrm>
            <a:off x="3353979" y="6352230"/>
            <a:ext cx="5985963" cy="507831"/>
          </a:xfrm>
          <a:prstGeom prst="rect">
            <a:avLst/>
          </a:prstGeom>
          <a:noFill/>
        </p:spPr>
        <p:txBody>
          <a:bodyPr wrap="square" rtlCol="0">
            <a:spAutoFit/>
          </a:bodyPr>
          <a:lstStyle/>
          <a:p>
            <a:r>
              <a:rPr lang="de-DE" sz="1350" dirty="0">
                <a:solidFill>
                  <a:srgbClr val="0070C0"/>
                </a:solidFill>
              </a:rPr>
              <a:t>S.E.P.  Systemisch Entwicklungsorientierte Perspektiven© www.janbleckwedel.de</a:t>
            </a:r>
          </a:p>
          <a:p>
            <a:r>
              <a:rPr lang="de-DE" sz="1350" dirty="0">
                <a:solidFill>
                  <a:srgbClr val="0070C0"/>
                </a:solidFill>
              </a:rPr>
              <a:t>  </a:t>
            </a:r>
          </a:p>
        </p:txBody>
      </p:sp>
      <p:pic>
        <p:nvPicPr>
          <p:cNvPr id="4" name="Image 8">
            <a:extLst>
              <a:ext uri="{FF2B5EF4-FFF2-40B4-BE49-F238E27FC236}">
                <a16:creationId xmlns:a16="http://schemas.microsoft.com/office/drawing/2014/main" id="{05C4AFE7-D623-5083-2924-8B24DBFA02AC}"/>
              </a:ext>
            </a:extLst>
          </p:cNvPr>
          <p:cNvPicPr>
            <a:picLocks/>
          </p:cNvPicPr>
          <p:nvPr/>
        </p:nvPicPr>
        <p:blipFill>
          <a:blip r:embed="rId3" cstate="print"/>
          <a:stretch>
            <a:fillRect/>
          </a:stretch>
        </p:blipFill>
        <p:spPr>
          <a:xfrm>
            <a:off x="5449792" y="2130619"/>
            <a:ext cx="5748020" cy="29756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8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de-DE" sz="3400" dirty="0">
                <a:solidFill>
                  <a:srgbClr val="004080"/>
                </a:solidFill>
                <a:latin typeface="Comic Sans MS" panose="030F0902030302020204" pitchFamily="66" charset="0"/>
              </a:rPr>
              <a:t>Zwei Logiken – wie wollen wir unterwegs sein?</a:t>
            </a:r>
          </a:p>
        </p:txBody>
      </p:sp>
      <p:sp>
        <p:nvSpPr>
          <p:cNvPr id="3" name="Datumsplatzhalter 2"/>
          <p:cNvSpPr>
            <a:spLocks noGrp="1"/>
          </p:cNvSpPr>
          <p:nvPr>
            <p:ph type="dt" sz="half" idx="10"/>
          </p:nvPr>
        </p:nvSpPr>
        <p:spPr/>
        <p:txBody>
          <a:bodyPr/>
          <a:lstStyle/>
          <a:p>
            <a:fld id="{4E204270-6963-1049-B588-67D2B37B103A}" type="datetime1">
              <a:rPr lang="de-DE" smtClean="0"/>
              <a:pPr/>
              <a:t>25.03.24</a:t>
            </a:fld>
            <a:endParaRPr lang="de-DE"/>
          </a:p>
        </p:txBody>
      </p:sp>
      <p:sp>
        <p:nvSpPr>
          <p:cNvPr id="4" name="Fußzeilenplatzhalter 3"/>
          <p:cNvSpPr>
            <a:spLocks noGrp="1"/>
          </p:cNvSpPr>
          <p:nvPr>
            <p:ph type="ftr" sz="quarter" idx="11"/>
          </p:nvPr>
        </p:nvSpPr>
        <p:spPr/>
        <p:txBody>
          <a:bodyPr/>
          <a:lstStyle/>
          <a:p>
            <a:r>
              <a:rPr lang="de-DE" dirty="0"/>
              <a:t>www.janbleckwedel.de</a:t>
            </a:r>
          </a:p>
          <a:p>
            <a:endParaRPr lang="de-DE" dirty="0"/>
          </a:p>
        </p:txBody>
      </p:sp>
      <p:sp>
        <p:nvSpPr>
          <p:cNvPr id="5" name="Foliennummernplatzhalter 4"/>
          <p:cNvSpPr>
            <a:spLocks noGrp="1"/>
          </p:cNvSpPr>
          <p:nvPr>
            <p:ph type="sldNum" sz="quarter" idx="12"/>
          </p:nvPr>
        </p:nvSpPr>
        <p:spPr/>
        <p:txBody>
          <a:bodyPr/>
          <a:lstStyle/>
          <a:p>
            <a:fld id="{DF3EA7C8-4D13-2A4D-A384-1A9CAE6DB87D}" type="slidenum">
              <a:rPr lang="de-DE" smtClean="0"/>
              <a:pPr/>
              <a:t>23</a:t>
            </a:fld>
            <a:endParaRPr lang="de-DE"/>
          </a:p>
        </p:txBody>
      </p:sp>
      <p:graphicFrame>
        <p:nvGraphicFramePr>
          <p:cNvPr id="7" name="Inhaltsplatzhalter 6">
            <a:extLst>
              <a:ext uri="{FF2B5EF4-FFF2-40B4-BE49-F238E27FC236}">
                <a16:creationId xmlns:a16="http://schemas.microsoft.com/office/drawing/2014/main" id="{F56E9ED3-400E-D1EF-B810-6E7015B2A3DE}"/>
              </a:ext>
            </a:extLst>
          </p:cNvPr>
          <p:cNvGraphicFramePr>
            <a:graphicFrameLocks noGrp="1"/>
          </p:cNvGraphicFramePr>
          <p:nvPr>
            <p:ph sz="quarter" idx="1"/>
          </p:nvPr>
        </p:nvGraphicFramePr>
        <p:xfrm>
          <a:off x="1825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feld 12">
            <a:extLst>
              <a:ext uri="{FF2B5EF4-FFF2-40B4-BE49-F238E27FC236}">
                <a16:creationId xmlns:a16="http://schemas.microsoft.com/office/drawing/2014/main" id="{D04E2F1C-3CDA-A23A-AE1C-29B47F37CA43}"/>
              </a:ext>
            </a:extLst>
          </p:cNvPr>
          <p:cNvSpPr txBox="1"/>
          <p:nvPr/>
        </p:nvSpPr>
        <p:spPr>
          <a:xfrm>
            <a:off x="8181280" y="2252548"/>
            <a:ext cx="1694985" cy="646331"/>
          </a:xfrm>
          <a:prstGeom prst="rect">
            <a:avLst/>
          </a:prstGeom>
          <a:noFill/>
        </p:spPr>
        <p:txBody>
          <a:bodyPr wrap="square" rtlCol="0">
            <a:spAutoFit/>
          </a:bodyPr>
          <a:lstStyle/>
          <a:p>
            <a:pPr algn="ctr"/>
            <a:r>
              <a:rPr lang="de-DE" dirty="0">
                <a:solidFill>
                  <a:srgbClr val="C00000"/>
                </a:solidFill>
              </a:rPr>
              <a:t>Radikale Konkurrenz</a:t>
            </a:r>
          </a:p>
        </p:txBody>
      </p:sp>
      <p:sp>
        <p:nvSpPr>
          <p:cNvPr id="14" name="Textfeld 13">
            <a:extLst>
              <a:ext uri="{FF2B5EF4-FFF2-40B4-BE49-F238E27FC236}">
                <a16:creationId xmlns:a16="http://schemas.microsoft.com/office/drawing/2014/main" id="{50057B57-32E6-C3EA-F89A-767F87AC5B2A}"/>
              </a:ext>
            </a:extLst>
          </p:cNvPr>
          <p:cNvSpPr txBox="1"/>
          <p:nvPr/>
        </p:nvSpPr>
        <p:spPr>
          <a:xfrm>
            <a:off x="2080633" y="4684495"/>
            <a:ext cx="1694985" cy="646331"/>
          </a:xfrm>
          <a:prstGeom prst="rect">
            <a:avLst/>
          </a:prstGeom>
          <a:noFill/>
        </p:spPr>
        <p:txBody>
          <a:bodyPr wrap="square" rtlCol="0">
            <a:spAutoFit/>
          </a:bodyPr>
          <a:lstStyle/>
          <a:p>
            <a:pPr algn="ctr"/>
            <a:r>
              <a:rPr lang="de-DE" dirty="0">
                <a:solidFill>
                  <a:srgbClr val="C00000"/>
                </a:solidFill>
              </a:rPr>
              <a:t>Permanente Steigerung</a:t>
            </a:r>
          </a:p>
        </p:txBody>
      </p:sp>
      <p:sp>
        <p:nvSpPr>
          <p:cNvPr id="15" name="Textfeld 14">
            <a:extLst>
              <a:ext uri="{FF2B5EF4-FFF2-40B4-BE49-F238E27FC236}">
                <a16:creationId xmlns:a16="http://schemas.microsoft.com/office/drawing/2014/main" id="{8CA1C76F-92DB-BFC2-5947-8ED1FA37F1BB}"/>
              </a:ext>
            </a:extLst>
          </p:cNvPr>
          <p:cNvSpPr txBox="1"/>
          <p:nvPr/>
        </p:nvSpPr>
        <p:spPr>
          <a:xfrm>
            <a:off x="8091140" y="4684495"/>
            <a:ext cx="1694985" cy="646331"/>
          </a:xfrm>
          <a:prstGeom prst="rect">
            <a:avLst/>
          </a:prstGeom>
          <a:noFill/>
        </p:spPr>
        <p:txBody>
          <a:bodyPr wrap="square" rtlCol="0">
            <a:spAutoFit/>
          </a:bodyPr>
          <a:lstStyle/>
          <a:p>
            <a:pPr algn="ctr"/>
            <a:r>
              <a:rPr lang="de-DE" dirty="0">
                <a:solidFill>
                  <a:srgbClr val="C00000"/>
                </a:solidFill>
              </a:rPr>
              <a:t>Einseitige Dominanz</a:t>
            </a:r>
          </a:p>
        </p:txBody>
      </p:sp>
      <p:sp>
        <p:nvSpPr>
          <p:cNvPr id="16" name="Textfeld 15">
            <a:extLst>
              <a:ext uri="{FF2B5EF4-FFF2-40B4-BE49-F238E27FC236}">
                <a16:creationId xmlns:a16="http://schemas.microsoft.com/office/drawing/2014/main" id="{32A52B5D-0E48-DC8E-DA13-72FC6C276259}"/>
              </a:ext>
            </a:extLst>
          </p:cNvPr>
          <p:cNvSpPr txBox="1"/>
          <p:nvPr/>
        </p:nvSpPr>
        <p:spPr>
          <a:xfrm>
            <a:off x="2080634" y="2364061"/>
            <a:ext cx="1694985" cy="646331"/>
          </a:xfrm>
          <a:prstGeom prst="rect">
            <a:avLst/>
          </a:prstGeom>
          <a:noFill/>
        </p:spPr>
        <p:txBody>
          <a:bodyPr wrap="square" rtlCol="0">
            <a:spAutoFit/>
          </a:bodyPr>
          <a:lstStyle/>
          <a:p>
            <a:pPr algn="ctr"/>
            <a:r>
              <a:rPr lang="de-DE" dirty="0">
                <a:solidFill>
                  <a:srgbClr val="C00000"/>
                </a:solidFill>
              </a:rPr>
              <a:t>Schrankenlose Expansion</a:t>
            </a:r>
          </a:p>
        </p:txBody>
      </p:sp>
    </p:spTree>
    <p:extLst>
      <p:ext uri="{BB962C8B-B14F-4D97-AF65-F5344CB8AC3E}">
        <p14:creationId xmlns:p14="http://schemas.microsoft.com/office/powerpoint/2010/main" val="415863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Grafik 1" descr="page5image3209483936">
            <a:extLst>
              <a:ext uri="{FF2B5EF4-FFF2-40B4-BE49-F238E27FC236}">
                <a16:creationId xmlns:a16="http://schemas.microsoft.com/office/drawing/2014/main" id="{F638E7CF-DCDD-2BD3-A597-7E85C979F7BB}"/>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4019" r="1863"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10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el 2">
            <a:extLst>
              <a:ext uri="{FF2B5EF4-FFF2-40B4-BE49-F238E27FC236}">
                <a16:creationId xmlns:a16="http://schemas.microsoft.com/office/drawing/2014/main" id="{BD703F04-DDE7-15E9-FDD4-DDB4FA408977}"/>
              </a:ext>
            </a:extLst>
          </p:cNvPr>
          <p:cNvSpPr>
            <a:spLocks noGrp="1"/>
          </p:cNvSpPr>
          <p:nvPr>
            <p:ph type="title"/>
          </p:nvPr>
        </p:nvSpPr>
        <p:spPr>
          <a:xfrm>
            <a:off x="374573" y="136525"/>
            <a:ext cx="4285816" cy="1899912"/>
          </a:xfrm>
        </p:spPr>
        <p:txBody>
          <a:bodyPr vert="horz" lIns="91440" tIns="45720" rIns="91440" bIns="45720" rtlCol="0">
            <a:normAutofit/>
          </a:bodyPr>
          <a:lstStyle/>
          <a:p>
            <a:r>
              <a:rPr lang="de-DE" sz="3100" dirty="0">
                <a:solidFill>
                  <a:srgbClr val="7030A0"/>
                </a:solidFill>
                <a:latin typeface="Comic Sans MS" panose="030F0902030302020204" pitchFamily="66" charset="0"/>
              </a:rPr>
              <a:t>Wie kann ein gutes Leben für ALLE gelingen? </a:t>
            </a:r>
            <a:br>
              <a:rPr lang="de-DE" sz="3100" dirty="0"/>
            </a:br>
            <a:endParaRPr lang="en-US" sz="3100" b="1" dirty="0"/>
          </a:p>
        </p:txBody>
      </p:sp>
      <p:sp>
        <p:nvSpPr>
          <p:cNvPr id="7" name="Inhaltsplatzhalter 6">
            <a:extLst>
              <a:ext uri="{FF2B5EF4-FFF2-40B4-BE49-F238E27FC236}">
                <a16:creationId xmlns:a16="http://schemas.microsoft.com/office/drawing/2014/main" id="{73085E4D-B0E1-D8BB-02CB-222CB18E8181}"/>
              </a:ext>
            </a:extLst>
          </p:cNvPr>
          <p:cNvSpPr>
            <a:spLocks noGrp="1"/>
          </p:cNvSpPr>
          <p:nvPr>
            <p:ph idx="1"/>
          </p:nvPr>
        </p:nvSpPr>
        <p:spPr>
          <a:xfrm>
            <a:off x="481140" y="1707614"/>
            <a:ext cx="4179249" cy="5013861"/>
          </a:xfrm>
        </p:spPr>
        <p:txBody>
          <a:bodyPr vert="horz" lIns="91440" tIns="45720" rIns="91440" bIns="45720" rtlCol="0">
            <a:normAutofit fontScale="25000" lnSpcReduction="20000"/>
          </a:bodyPr>
          <a:lstStyle/>
          <a:p>
            <a:pPr marL="0" indent="0">
              <a:buNone/>
            </a:pPr>
            <a:endParaRPr lang="de-DE" sz="800" dirty="0">
              <a:latin typeface="+mj-lt"/>
            </a:endParaRPr>
          </a:p>
          <a:p>
            <a:r>
              <a:rPr lang="de-DE" sz="8000" dirty="0">
                <a:solidFill>
                  <a:srgbClr val="0070C0"/>
                </a:solidFill>
                <a:latin typeface="+mj-lt"/>
              </a:rPr>
              <a:t>Wenn das die Frage ist, wie können wir Teil der Lösung sein?</a:t>
            </a:r>
          </a:p>
          <a:p>
            <a:r>
              <a:rPr lang="de-DE" sz="8000" dirty="0">
                <a:solidFill>
                  <a:srgbClr val="0070C0"/>
                </a:solidFill>
                <a:latin typeface="+mj-lt"/>
              </a:rPr>
              <a:t>Wie können wir Klimaschutz, soziales Engagement und Gesundheit in unseren Arbeitsfeldern miteinander verbinden? </a:t>
            </a:r>
          </a:p>
          <a:p>
            <a:r>
              <a:rPr lang="de-DE" sz="8000" dirty="0">
                <a:solidFill>
                  <a:srgbClr val="0070C0"/>
                </a:solidFill>
                <a:latin typeface="+mj-lt"/>
              </a:rPr>
              <a:t>Wie können wir die Resilienz und Salutogenese von Klientensystemen unter schwierigen Rahmenbedingungen angemessen kontextsensibel anregen und unterstützen?</a:t>
            </a:r>
          </a:p>
          <a:p>
            <a:r>
              <a:rPr lang="de-DE" sz="8000" dirty="0">
                <a:solidFill>
                  <a:srgbClr val="0070C0"/>
                </a:solidFill>
                <a:latin typeface="+mj-lt"/>
              </a:rPr>
              <a:t>Wie beugen wir Erschöpfung vor?</a:t>
            </a:r>
          </a:p>
          <a:p>
            <a:r>
              <a:rPr lang="de-DE" sz="8000" dirty="0">
                <a:solidFill>
                  <a:srgbClr val="0070C0"/>
                </a:solidFill>
                <a:latin typeface="+mj-lt"/>
              </a:rPr>
              <a:t>Wie gehen wir mit Ängsten um?</a:t>
            </a:r>
          </a:p>
          <a:p>
            <a:r>
              <a:rPr lang="de-DE" sz="8000" dirty="0">
                <a:solidFill>
                  <a:srgbClr val="0070C0"/>
                </a:solidFill>
                <a:latin typeface="+mj-lt"/>
              </a:rPr>
              <a:t>Wie bleiben wir persönlich, kommunikativ und kulturell zuversichtlich? </a:t>
            </a:r>
            <a:br>
              <a:rPr lang="de-DE" sz="8000" dirty="0">
                <a:solidFill>
                  <a:srgbClr val="0070C0"/>
                </a:solidFill>
                <a:latin typeface="+mj-lt"/>
              </a:rPr>
            </a:br>
            <a:br>
              <a:rPr lang="de-DE" sz="7200" dirty="0">
                <a:solidFill>
                  <a:srgbClr val="0070C0"/>
                </a:solidFill>
                <a:latin typeface="Comic Sans MS" panose="030F0902030302020204" pitchFamily="66" charset="0"/>
              </a:rPr>
            </a:br>
            <a:endParaRPr lang="de-DE" sz="7200" dirty="0">
              <a:solidFill>
                <a:srgbClr val="0070C0"/>
              </a:solidFill>
              <a:latin typeface="Comic Sans MS" panose="030F0902030302020204" pitchFamily="66" charset="0"/>
            </a:endParaRPr>
          </a:p>
          <a:p>
            <a:pPr marL="0" indent="0">
              <a:buNone/>
            </a:pPr>
            <a:br>
              <a:rPr lang="de-DE" sz="6400" dirty="0">
                <a:latin typeface="+mj-lt"/>
              </a:rPr>
            </a:br>
            <a:endParaRPr lang="de-DE" sz="6400" dirty="0">
              <a:latin typeface="+mj-lt"/>
            </a:endParaRPr>
          </a:p>
          <a:p>
            <a:pPr marL="0" indent="0">
              <a:buNone/>
            </a:pPr>
            <a:endParaRPr lang="de-DE" sz="800" dirty="0">
              <a:latin typeface="+mj-lt"/>
            </a:endParaRPr>
          </a:p>
          <a:p>
            <a:pPr marL="0" indent="0">
              <a:buNone/>
            </a:pPr>
            <a:endParaRPr lang="de-DE" sz="800" dirty="0">
              <a:latin typeface="+mj-lt"/>
            </a:endParaRPr>
          </a:p>
          <a:p>
            <a:pPr marL="0" indent="0">
              <a:buNone/>
            </a:pPr>
            <a:endParaRPr lang="de-DE" sz="800" dirty="0">
              <a:latin typeface="+mj-lt"/>
            </a:endParaRPr>
          </a:p>
          <a:p>
            <a:pPr marL="0" indent="0">
              <a:buNone/>
            </a:pPr>
            <a:r>
              <a:rPr lang="de-DE" sz="800" dirty="0">
                <a:latin typeface="+mj-lt"/>
              </a:rPr>
              <a:t> </a:t>
            </a:r>
          </a:p>
          <a:p>
            <a:pPr marL="0" indent="0">
              <a:buNone/>
            </a:pPr>
            <a:endParaRPr lang="en-US" sz="800" dirty="0"/>
          </a:p>
          <a:p>
            <a:pPr marL="0" indent="0">
              <a:buNone/>
            </a:pPr>
            <a:br>
              <a:rPr lang="en-US" sz="800" dirty="0"/>
            </a:br>
            <a:br>
              <a:rPr lang="en-US" sz="800" dirty="0"/>
            </a:br>
            <a:br>
              <a:rPr lang="en-US" sz="800" b="1" dirty="0"/>
            </a:br>
            <a:r>
              <a:rPr lang="en-US" sz="800" b="1" dirty="0"/>
              <a:t> </a:t>
            </a:r>
            <a:br>
              <a:rPr lang="en-US" sz="800" b="1" dirty="0"/>
            </a:br>
            <a:endParaRPr lang="en-US" sz="800" dirty="0"/>
          </a:p>
        </p:txBody>
      </p:sp>
      <p:sp>
        <p:nvSpPr>
          <p:cNvPr id="9" name="Fußzeilenplatzhalter 8">
            <a:extLst>
              <a:ext uri="{FF2B5EF4-FFF2-40B4-BE49-F238E27FC236}">
                <a16:creationId xmlns:a16="http://schemas.microsoft.com/office/drawing/2014/main" id="{E07C70C3-B181-ECBD-6586-E6D3CE2712D6}"/>
              </a:ext>
            </a:extLst>
          </p:cNvPr>
          <p:cNvSpPr>
            <a:spLocks noGrp="1"/>
          </p:cNvSpPr>
          <p:nvPr>
            <p:ph type="ftr" sz="quarter" idx="11"/>
          </p:nvPr>
        </p:nvSpPr>
        <p:spPr>
          <a:xfrm>
            <a:off x="373246" y="6208835"/>
            <a:ext cx="4114800" cy="365125"/>
          </a:xfrm>
        </p:spPr>
        <p:txBody>
          <a:bodyPr vert="horz" lIns="91440" tIns="45720" rIns="91440" bIns="45720" rtlCol="0">
            <a:normAutofit fontScale="92500" lnSpcReduction="20000"/>
          </a:bodyPr>
          <a:lstStyle/>
          <a:p>
            <a:pPr>
              <a:defRPr/>
            </a:pPr>
            <a:br>
              <a:rPr lang="de-DE" dirty="0">
                <a:solidFill>
                  <a:srgbClr val="0070C0"/>
                </a:solidFill>
                <a:latin typeface="Comic Sans MS" panose="030F0902030302020204" pitchFamily="66" charset="0"/>
              </a:rPr>
            </a:br>
            <a:r>
              <a:rPr lang="de-DE" dirty="0">
                <a:solidFill>
                  <a:srgbClr val="0070C0"/>
                </a:solidFill>
                <a:latin typeface="Comic Sans MS" panose="030F0902030302020204" pitchFamily="66" charset="0"/>
              </a:rPr>
              <a:t>Ganz KONKRET und PRAKTISCH? </a:t>
            </a:r>
            <a:endParaRPr lang="en-US" dirty="0">
              <a:solidFill>
                <a:srgbClr val="FFFFFF"/>
              </a:solidFill>
              <a:latin typeface="Calibri" panose="020F0502020204030204"/>
            </a:endParaRPr>
          </a:p>
        </p:txBody>
      </p:sp>
      <p:sp>
        <p:nvSpPr>
          <p:cNvPr id="10" name="Foliennummernplatzhalter 9">
            <a:extLst>
              <a:ext uri="{FF2B5EF4-FFF2-40B4-BE49-F238E27FC236}">
                <a16:creationId xmlns:a16="http://schemas.microsoft.com/office/drawing/2014/main" id="{8B6433FA-C8DF-97CA-34D9-F448368EED87}"/>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6D22F896-40B5-4ADD-8801-0D06FADFA095}" type="slidenum">
              <a:rPr lang="en-US">
                <a:solidFill>
                  <a:srgbClr val="FFFFFF"/>
                </a:solidFill>
                <a:latin typeface="Calibri" panose="020F0502020204030204"/>
              </a:rPr>
              <a:pPr>
                <a:spcAft>
                  <a:spcPts val="600"/>
                </a:spcAft>
                <a:defRPr/>
              </a:pPr>
              <a:t>3</a:t>
            </a:fld>
            <a:endParaRPr lang="en-US">
              <a:solidFill>
                <a:srgbClr val="FFFFFF"/>
              </a:solidFill>
              <a:latin typeface="Calibri" panose="020F0502020204030204"/>
            </a:endParaRPr>
          </a:p>
        </p:txBody>
      </p:sp>
      <p:sp>
        <p:nvSpPr>
          <p:cNvPr id="2" name="Rectangle 2">
            <a:extLst>
              <a:ext uri="{FF2B5EF4-FFF2-40B4-BE49-F238E27FC236}">
                <a16:creationId xmlns:a16="http://schemas.microsoft.com/office/drawing/2014/main" id="{21CDCDCA-44E8-9674-BF90-B07667888222}"/>
              </a:ext>
            </a:extLst>
          </p:cNvPr>
          <p:cNvSpPr>
            <a:spLocks noChangeArrowheads="1"/>
          </p:cNvSpPr>
          <p:nvPr/>
        </p:nvSpPr>
        <p:spPr bwMode="auto">
          <a:xfrm>
            <a:off x="6030686" y="222727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de-DE" sz="1350"/>
          </a:p>
        </p:txBody>
      </p:sp>
      <p:pic>
        <p:nvPicPr>
          <p:cNvPr id="5" name="Grafik 4">
            <a:extLst>
              <a:ext uri="{FF2B5EF4-FFF2-40B4-BE49-F238E27FC236}">
                <a16:creationId xmlns:a16="http://schemas.microsoft.com/office/drawing/2014/main" id="{35E6A94C-BDBA-F131-3B67-DD5B473973A1}"/>
              </a:ext>
            </a:extLst>
          </p:cNvPr>
          <p:cNvPicPr>
            <a:picLocks noChangeAspect="1"/>
          </p:cNvPicPr>
          <p:nvPr/>
        </p:nvPicPr>
        <p:blipFill>
          <a:blip r:embed="rId4"/>
          <a:stretch>
            <a:fillRect/>
          </a:stretch>
        </p:blipFill>
        <p:spPr>
          <a:xfrm>
            <a:off x="10224960" y="5539529"/>
            <a:ext cx="1485900" cy="431800"/>
          </a:xfrm>
          <a:prstGeom prst="rect">
            <a:avLst/>
          </a:prstGeom>
        </p:spPr>
      </p:pic>
      <p:sp>
        <p:nvSpPr>
          <p:cNvPr id="4" name="Textfeld 3">
            <a:extLst>
              <a:ext uri="{FF2B5EF4-FFF2-40B4-BE49-F238E27FC236}">
                <a16:creationId xmlns:a16="http://schemas.microsoft.com/office/drawing/2014/main" id="{904FC285-5B81-B668-29E8-193249D28985}"/>
              </a:ext>
            </a:extLst>
          </p:cNvPr>
          <p:cNvSpPr txBox="1"/>
          <p:nvPr/>
        </p:nvSpPr>
        <p:spPr>
          <a:xfrm>
            <a:off x="8597902" y="7020170"/>
            <a:ext cx="3075385" cy="300082"/>
          </a:xfrm>
          <a:prstGeom prst="rect">
            <a:avLst/>
          </a:prstGeom>
          <a:noFill/>
        </p:spPr>
        <p:txBody>
          <a:bodyPr wrap="square" rtlCol="0">
            <a:spAutoFit/>
          </a:bodyPr>
          <a:lstStyle/>
          <a:p>
            <a:pPr>
              <a:spcAft>
                <a:spcPts val="600"/>
              </a:spcAft>
            </a:pPr>
            <a:r>
              <a:rPr lang="de-DE" sz="1350" dirty="0">
                <a:solidFill>
                  <a:srgbClr val="FFFF00"/>
                </a:solidFill>
              </a:rPr>
              <a:t>© www.janbleckwedel.de</a:t>
            </a:r>
            <a:endParaRPr lang="de-DE" sz="1350">
              <a:solidFill>
                <a:srgbClr val="FFFF00"/>
              </a:solidFill>
            </a:endParaRPr>
          </a:p>
        </p:txBody>
      </p:sp>
      <p:sp>
        <p:nvSpPr>
          <p:cNvPr id="8" name="Textfeld 7">
            <a:extLst>
              <a:ext uri="{FF2B5EF4-FFF2-40B4-BE49-F238E27FC236}">
                <a16:creationId xmlns:a16="http://schemas.microsoft.com/office/drawing/2014/main" id="{C9B2B06A-29B7-C1BC-2175-03205E2939C0}"/>
              </a:ext>
            </a:extLst>
          </p:cNvPr>
          <p:cNvSpPr txBox="1"/>
          <p:nvPr/>
        </p:nvSpPr>
        <p:spPr>
          <a:xfrm>
            <a:off x="6030686" y="1011816"/>
            <a:ext cx="5504037" cy="1077218"/>
          </a:xfrm>
          <a:prstGeom prst="rect">
            <a:avLst/>
          </a:prstGeom>
          <a:noFill/>
        </p:spPr>
        <p:txBody>
          <a:bodyPr wrap="square" rtlCol="0">
            <a:spAutoFit/>
          </a:bodyPr>
          <a:lstStyle/>
          <a:p>
            <a:pPr algn="ctr"/>
            <a:r>
              <a:rPr lang="de-DE" sz="3200" dirty="0">
                <a:solidFill>
                  <a:schemeClr val="bg1"/>
                </a:solidFill>
                <a:latin typeface="Comic Sans MS" panose="030F0902030302020204" pitchFamily="66" charset="0"/>
              </a:rPr>
              <a:t>Gestaltungs-</a:t>
            </a:r>
          </a:p>
          <a:p>
            <a:pPr algn="ctr"/>
            <a:r>
              <a:rPr lang="de-DE" sz="3200" dirty="0" err="1">
                <a:solidFill>
                  <a:schemeClr val="bg1"/>
                </a:solidFill>
                <a:latin typeface="Comic Sans MS" panose="030F0902030302020204" pitchFamily="66" charset="0"/>
              </a:rPr>
              <a:t>Zuversicht</a:t>
            </a:r>
            <a:r>
              <a:rPr lang="de-DE" sz="3200" dirty="0" err="1">
                <a:latin typeface="Comic Sans MS" panose="030F0902030302020204" pitchFamily="66" charset="0"/>
              </a:rPr>
              <a:t>h</a:t>
            </a:r>
            <a:r>
              <a:rPr lang="de-DE" dirty="0" err="1"/>
              <a:t>t</a:t>
            </a:r>
            <a:endParaRPr lang="de-DE" dirty="0"/>
          </a:p>
        </p:txBody>
      </p:sp>
    </p:spTree>
    <p:extLst>
      <p:ext uri="{BB962C8B-B14F-4D97-AF65-F5344CB8AC3E}">
        <p14:creationId xmlns:p14="http://schemas.microsoft.com/office/powerpoint/2010/main" val="40570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Kleidung, Himmel, draußen, Berg enthält.&#10;&#10;Automatisch generierte Beschreibung">
            <a:extLst>
              <a:ext uri="{FF2B5EF4-FFF2-40B4-BE49-F238E27FC236}">
                <a16:creationId xmlns:a16="http://schemas.microsoft.com/office/drawing/2014/main" id="{2D9A51F6-ABB8-EBA0-40E8-5E6D7322186B}"/>
              </a:ext>
            </a:extLst>
          </p:cNvPr>
          <p:cNvPicPr>
            <a:picLocks noChangeAspect="1"/>
          </p:cNvPicPr>
          <p:nvPr/>
        </p:nvPicPr>
        <p:blipFill>
          <a:blip r:embed="rId2"/>
          <a:stretch>
            <a:fillRect/>
          </a:stretch>
        </p:blipFill>
        <p:spPr>
          <a:xfrm>
            <a:off x="1352550" y="-14288"/>
            <a:ext cx="9144000" cy="6858000"/>
          </a:xfrm>
          <a:prstGeom prst="rect">
            <a:avLst/>
          </a:prstGeom>
        </p:spPr>
      </p:pic>
      <p:pic>
        <p:nvPicPr>
          <p:cNvPr id="4" name="Grafik 3" descr="Ein Bild, das Berg, draußen, Bild, Höhle enthält.&#10;&#10;Automatisch generierte Beschreibung">
            <a:extLst>
              <a:ext uri="{FF2B5EF4-FFF2-40B4-BE49-F238E27FC236}">
                <a16:creationId xmlns:a16="http://schemas.microsoft.com/office/drawing/2014/main" id="{8164AAB6-3E92-5A89-DA68-C57A404FC5D4}"/>
              </a:ext>
            </a:extLst>
          </p:cNvPr>
          <p:cNvPicPr>
            <a:picLocks noChangeAspect="1"/>
          </p:cNvPicPr>
          <p:nvPr/>
        </p:nvPicPr>
        <p:blipFill>
          <a:blip r:embed="rId3"/>
          <a:stretch>
            <a:fillRect/>
          </a:stretch>
        </p:blipFill>
        <p:spPr>
          <a:xfrm rot="5400000">
            <a:off x="-857250" y="871538"/>
            <a:ext cx="6858000" cy="5143500"/>
          </a:xfrm>
          <a:prstGeom prst="rect">
            <a:avLst/>
          </a:prstGeom>
        </p:spPr>
      </p:pic>
      <p:sp>
        <p:nvSpPr>
          <p:cNvPr id="5" name="Textfeld 4">
            <a:extLst>
              <a:ext uri="{FF2B5EF4-FFF2-40B4-BE49-F238E27FC236}">
                <a16:creationId xmlns:a16="http://schemas.microsoft.com/office/drawing/2014/main" id="{7EE0E479-AA46-1D64-B5DA-08739945639A}"/>
              </a:ext>
            </a:extLst>
          </p:cNvPr>
          <p:cNvSpPr txBox="1"/>
          <p:nvPr/>
        </p:nvSpPr>
        <p:spPr>
          <a:xfrm>
            <a:off x="10533126" y="4535388"/>
            <a:ext cx="1658874" cy="2308324"/>
          </a:xfrm>
          <a:prstGeom prst="rect">
            <a:avLst/>
          </a:prstGeom>
          <a:noFill/>
        </p:spPr>
        <p:txBody>
          <a:bodyPr wrap="square" rtlCol="0">
            <a:spAutoFit/>
          </a:bodyPr>
          <a:lstStyle/>
          <a:p>
            <a:r>
              <a:rPr lang="de-DE" dirty="0">
                <a:latin typeface="+mj-lt"/>
              </a:rPr>
              <a:t>CDF</a:t>
            </a:r>
          </a:p>
          <a:p>
            <a:r>
              <a:rPr lang="de-DE" dirty="0">
                <a:latin typeface="+mj-lt"/>
              </a:rPr>
              <a:t>Kreidefelsen auf Rügen </a:t>
            </a:r>
            <a:br>
              <a:rPr lang="de-DE" dirty="0">
                <a:latin typeface="+mj-lt"/>
              </a:rPr>
            </a:br>
            <a:r>
              <a:rPr lang="de-DE" dirty="0">
                <a:latin typeface="+mj-lt"/>
              </a:rPr>
              <a:t>1818/1822</a:t>
            </a:r>
          </a:p>
          <a:p>
            <a:endParaRPr lang="de-DE" dirty="0">
              <a:latin typeface="+mj-lt"/>
            </a:endParaRPr>
          </a:p>
          <a:p>
            <a:r>
              <a:rPr lang="de-DE" dirty="0">
                <a:latin typeface="+mj-lt"/>
              </a:rPr>
              <a:t>Elina </a:t>
            </a:r>
            <a:r>
              <a:rPr lang="de-DE" dirty="0" err="1">
                <a:latin typeface="+mj-lt"/>
              </a:rPr>
              <a:t>Brotherus</a:t>
            </a:r>
            <a:endParaRPr lang="de-DE" dirty="0">
              <a:latin typeface="+mj-lt"/>
            </a:endParaRPr>
          </a:p>
          <a:p>
            <a:r>
              <a:rPr lang="de-DE" dirty="0">
                <a:latin typeface="+mj-lt"/>
              </a:rPr>
              <a:t>Der Wanderer 2 </a:t>
            </a:r>
          </a:p>
          <a:p>
            <a:r>
              <a:rPr lang="de-DE" dirty="0">
                <a:latin typeface="+mj-lt"/>
              </a:rPr>
              <a:t>2004</a:t>
            </a:r>
          </a:p>
        </p:txBody>
      </p:sp>
    </p:spTree>
    <p:extLst>
      <p:ext uri="{BB962C8B-B14F-4D97-AF65-F5344CB8AC3E}">
        <p14:creationId xmlns:p14="http://schemas.microsoft.com/office/powerpoint/2010/main" val="22564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Wolke, Bild, Himmel, Kunst enthält.&#10;&#10;Automatisch generierte Beschreibung">
            <a:extLst>
              <a:ext uri="{FF2B5EF4-FFF2-40B4-BE49-F238E27FC236}">
                <a16:creationId xmlns:a16="http://schemas.microsoft.com/office/drawing/2014/main" id="{9D2248E1-E030-6CAE-D706-EDD9939313D1}"/>
              </a:ext>
            </a:extLst>
          </p:cNvPr>
          <p:cNvPicPr>
            <a:picLocks noChangeAspect="1"/>
          </p:cNvPicPr>
          <p:nvPr/>
        </p:nvPicPr>
        <p:blipFill rotWithShape="1">
          <a:blip r:embed="rId2"/>
          <a:srcRect r="396" b="8750"/>
          <a:stretch/>
        </p:blipFill>
        <p:spPr>
          <a:xfrm>
            <a:off x="0" y="0"/>
            <a:ext cx="10200725" cy="7008876"/>
          </a:xfrm>
          <a:prstGeom prst="rect">
            <a:avLst/>
          </a:prstGeom>
        </p:spPr>
      </p:pic>
      <p:sp>
        <p:nvSpPr>
          <p:cNvPr id="2" name="Textfeld 1">
            <a:extLst>
              <a:ext uri="{FF2B5EF4-FFF2-40B4-BE49-F238E27FC236}">
                <a16:creationId xmlns:a16="http://schemas.microsoft.com/office/drawing/2014/main" id="{9CC47B91-1EE7-5A00-DDDA-666DCAE875C4}"/>
              </a:ext>
            </a:extLst>
          </p:cNvPr>
          <p:cNvSpPr txBox="1"/>
          <p:nvPr/>
        </p:nvSpPr>
        <p:spPr>
          <a:xfrm>
            <a:off x="10433113" y="5557887"/>
            <a:ext cx="1487424" cy="1200329"/>
          </a:xfrm>
          <a:prstGeom prst="rect">
            <a:avLst/>
          </a:prstGeom>
          <a:noFill/>
        </p:spPr>
        <p:txBody>
          <a:bodyPr wrap="square" rtlCol="0">
            <a:spAutoFit/>
          </a:bodyPr>
          <a:lstStyle/>
          <a:p>
            <a:r>
              <a:rPr lang="de-DE" dirty="0">
                <a:latin typeface="+mj-lt"/>
              </a:rPr>
              <a:t>CDF</a:t>
            </a:r>
            <a:br>
              <a:rPr lang="de-DE" dirty="0">
                <a:latin typeface="+mj-lt"/>
              </a:rPr>
            </a:br>
            <a:r>
              <a:rPr lang="de-DE" dirty="0">
                <a:latin typeface="+mj-lt"/>
              </a:rPr>
              <a:t>Mönch am Meer</a:t>
            </a:r>
          </a:p>
          <a:p>
            <a:r>
              <a:rPr lang="de-DE" dirty="0">
                <a:latin typeface="+mj-lt"/>
              </a:rPr>
              <a:t>1808-1810</a:t>
            </a:r>
          </a:p>
        </p:txBody>
      </p:sp>
    </p:spTree>
    <p:extLst>
      <p:ext uri="{BB962C8B-B14F-4D97-AF65-F5344CB8AC3E}">
        <p14:creationId xmlns:p14="http://schemas.microsoft.com/office/powerpoint/2010/main" val="157862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Kleidung, Person, Wand, Kunst enthält.&#10;&#10;Automatisch generierte Beschreibung">
            <a:extLst>
              <a:ext uri="{FF2B5EF4-FFF2-40B4-BE49-F238E27FC236}">
                <a16:creationId xmlns:a16="http://schemas.microsoft.com/office/drawing/2014/main" id="{579F29AC-17DB-313D-C23B-9D97F1FBB7E1}"/>
              </a:ext>
            </a:extLst>
          </p:cNvPr>
          <p:cNvPicPr>
            <a:picLocks noChangeAspect="1"/>
          </p:cNvPicPr>
          <p:nvPr/>
        </p:nvPicPr>
        <p:blipFill>
          <a:blip r:embed="rId2"/>
          <a:stretch>
            <a:fillRect/>
          </a:stretch>
        </p:blipFill>
        <p:spPr>
          <a:xfrm>
            <a:off x="0" y="0"/>
            <a:ext cx="9729216" cy="7296912"/>
          </a:xfrm>
          <a:prstGeom prst="rect">
            <a:avLst/>
          </a:prstGeom>
        </p:spPr>
      </p:pic>
      <p:sp>
        <p:nvSpPr>
          <p:cNvPr id="2" name="Textfeld 1">
            <a:extLst>
              <a:ext uri="{FF2B5EF4-FFF2-40B4-BE49-F238E27FC236}">
                <a16:creationId xmlns:a16="http://schemas.microsoft.com/office/drawing/2014/main" id="{E1E83047-7883-A327-BECB-0885071D6906}"/>
              </a:ext>
            </a:extLst>
          </p:cNvPr>
          <p:cNvSpPr txBox="1"/>
          <p:nvPr/>
        </p:nvSpPr>
        <p:spPr>
          <a:xfrm>
            <a:off x="10347388" y="5598200"/>
            <a:ext cx="1487424" cy="923330"/>
          </a:xfrm>
          <a:prstGeom prst="rect">
            <a:avLst/>
          </a:prstGeom>
          <a:noFill/>
        </p:spPr>
        <p:txBody>
          <a:bodyPr wrap="square" rtlCol="0">
            <a:spAutoFit/>
          </a:bodyPr>
          <a:lstStyle/>
          <a:p>
            <a:r>
              <a:rPr lang="de-DE" dirty="0">
                <a:latin typeface="+mj-lt"/>
              </a:rPr>
              <a:t>Kunsthalle Hamburg</a:t>
            </a:r>
            <a:br>
              <a:rPr lang="de-DE" dirty="0">
                <a:latin typeface="+mj-lt"/>
              </a:rPr>
            </a:br>
            <a:r>
              <a:rPr lang="de-DE" dirty="0">
                <a:latin typeface="+mj-lt"/>
              </a:rPr>
              <a:t>März 2024</a:t>
            </a:r>
          </a:p>
        </p:txBody>
      </p:sp>
    </p:spTree>
    <p:extLst>
      <p:ext uri="{BB962C8B-B14F-4D97-AF65-F5344CB8AC3E}">
        <p14:creationId xmlns:p14="http://schemas.microsoft.com/office/powerpoint/2010/main" val="36141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5FAA64D-63F9-5A4B-DAD3-86D06F586DC3}"/>
              </a:ext>
            </a:extLst>
          </p:cNvPr>
          <p:cNvPicPr>
            <a:picLocks noChangeAspect="1"/>
          </p:cNvPicPr>
          <p:nvPr/>
        </p:nvPicPr>
        <p:blipFill>
          <a:blip r:embed="rId2"/>
          <a:stretch>
            <a:fillRect/>
          </a:stretch>
        </p:blipFill>
        <p:spPr>
          <a:xfrm>
            <a:off x="0" y="0"/>
            <a:ext cx="9217152" cy="6912864"/>
          </a:xfrm>
          <a:prstGeom prst="rect">
            <a:avLst/>
          </a:prstGeom>
        </p:spPr>
      </p:pic>
      <p:sp>
        <p:nvSpPr>
          <p:cNvPr id="5" name="Textfeld 4">
            <a:extLst>
              <a:ext uri="{FF2B5EF4-FFF2-40B4-BE49-F238E27FC236}">
                <a16:creationId xmlns:a16="http://schemas.microsoft.com/office/drawing/2014/main" id="{36CF169A-C0AE-CB6F-0EA6-160C4E6A3FE4}"/>
              </a:ext>
            </a:extLst>
          </p:cNvPr>
          <p:cNvSpPr txBox="1"/>
          <p:nvPr/>
        </p:nvSpPr>
        <p:spPr>
          <a:xfrm>
            <a:off x="9890187" y="5726788"/>
            <a:ext cx="1487424" cy="923330"/>
          </a:xfrm>
          <a:prstGeom prst="rect">
            <a:avLst/>
          </a:prstGeom>
          <a:noFill/>
        </p:spPr>
        <p:txBody>
          <a:bodyPr wrap="square" rtlCol="0">
            <a:spAutoFit/>
          </a:bodyPr>
          <a:lstStyle/>
          <a:p>
            <a:r>
              <a:rPr lang="de-DE" dirty="0">
                <a:latin typeface="+mj-lt"/>
              </a:rPr>
              <a:t>CDF</a:t>
            </a:r>
            <a:br>
              <a:rPr lang="de-DE" dirty="0">
                <a:latin typeface="+mj-lt"/>
              </a:rPr>
            </a:br>
            <a:r>
              <a:rPr lang="de-DE" dirty="0">
                <a:latin typeface="+mj-lt"/>
              </a:rPr>
              <a:t>Das Eismeer</a:t>
            </a:r>
          </a:p>
          <a:p>
            <a:r>
              <a:rPr lang="de-DE" dirty="0">
                <a:latin typeface="+mj-lt"/>
              </a:rPr>
              <a:t>1823/24</a:t>
            </a:r>
          </a:p>
        </p:txBody>
      </p:sp>
    </p:spTree>
    <p:extLst>
      <p:ext uri="{BB962C8B-B14F-4D97-AF65-F5344CB8AC3E}">
        <p14:creationId xmlns:p14="http://schemas.microsoft.com/office/powerpoint/2010/main" val="2892933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Natur, Eisberg, Meereis, Wasser enthält.&#10;&#10;Automatisch generierte Beschreibung">
            <a:extLst>
              <a:ext uri="{FF2B5EF4-FFF2-40B4-BE49-F238E27FC236}">
                <a16:creationId xmlns:a16="http://schemas.microsoft.com/office/drawing/2014/main" id="{C9C7E708-5B31-C737-73A3-217C8A35960F}"/>
              </a:ext>
            </a:extLst>
          </p:cNvPr>
          <p:cNvPicPr>
            <a:picLocks noChangeAspect="1"/>
          </p:cNvPicPr>
          <p:nvPr/>
        </p:nvPicPr>
        <p:blipFill>
          <a:blip r:embed="rId2"/>
          <a:stretch>
            <a:fillRect/>
          </a:stretch>
        </p:blipFill>
        <p:spPr>
          <a:xfrm>
            <a:off x="0" y="0"/>
            <a:ext cx="9217152" cy="6912864"/>
          </a:xfrm>
          <a:prstGeom prst="rect">
            <a:avLst/>
          </a:prstGeom>
        </p:spPr>
      </p:pic>
      <p:sp>
        <p:nvSpPr>
          <p:cNvPr id="2" name="Textfeld 1">
            <a:extLst>
              <a:ext uri="{FF2B5EF4-FFF2-40B4-BE49-F238E27FC236}">
                <a16:creationId xmlns:a16="http://schemas.microsoft.com/office/drawing/2014/main" id="{72D95A18-C3DF-68C2-4F38-72129FDF7354}"/>
              </a:ext>
            </a:extLst>
          </p:cNvPr>
          <p:cNvSpPr txBox="1"/>
          <p:nvPr/>
        </p:nvSpPr>
        <p:spPr>
          <a:xfrm>
            <a:off x="10147364" y="4555212"/>
            <a:ext cx="1487424" cy="2031325"/>
          </a:xfrm>
          <a:prstGeom prst="rect">
            <a:avLst/>
          </a:prstGeom>
          <a:noFill/>
        </p:spPr>
        <p:txBody>
          <a:bodyPr wrap="square" rtlCol="0">
            <a:spAutoFit/>
          </a:bodyPr>
          <a:lstStyle/>
          <a:p>
            <a:r>
              <a:rPr lang="de-DE" dirty="0"/>
              <a:t>JULIAN CHARRIERE</a:t>
            </a:r>
          </a:p>
          <a:p>
            <a:r>
              <a:rPr lang="de-DE" dirty="0"/>
              <a:t>The Blue Fossil </a:t>
            </a:r>
            <a:r>
              <a:rPr lang="de-DE" dirty="0" err="1"/>
              <a:t>Entropic</a:t>
            </a:r>
            <a:r>
              <a:rPr lang="de-DE" dirty="0"/>
              <a:t> Stories</a:t>
            </a:r>
            <a:br>
              <a:rPr lang="de-DE" dirty="0"/>
            </a:br>
            <a:r>
              <a:rPr lang="de-DE" dirty="0"/>
              <a:t>2013</a:t>
            </a:r>
          </a:p>
        </p:txBody>
      </p:sp>
    </p:spTree>
    <p:extLst>
      <p:ext uri="{BB962C8B-B14F-4D97-AF65-F5344CB8AC3E}">
        <p14:creationId xmlns:p14="http://schemas.microsoft.com/office/powerpoint/2010/main" val="189953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Pflanze, Gras, Baum, draußen enthält.&#10;&#10;Automatisch generierte Beschreibung">
            <a:extLst>
              <a:ext uri="{FF2B5EF4-FFF2-40B4-BE49-F238E27FC236}">
                <a16:creationId xmlns:a16="http://schemas.microsoft.com/office/drawing/2014/main" id="{241BF5DE-FDFB-5F80-242B-087C5F0D3BD4}"/>
              </a:ext>
            </a:extLst>
          </p:cNvPr>
          <p:cNvPicPr>
            <a:picLocks noChangeAspect="1"/>
          </p:cNvPicPr>
          <p:nvPr/>
        </p:nvPicPr>
        <p:blipFill>
          <a:blip r:embed="rId2"/>
          <a:stretch>
            <a:fillRect/>
          </a:stretch>
        </p:blipFill>
        <p:spPr>
          <a:xfrm>
            <a:off x="0" y="0"/>
            <a:ext cx="9217152" cy="6912864"/>
          </a:xfrm>
          <a:prstGeom prst="rect">
            <a:avLst/>
          </a:prstGeom>
        </p:spPr>
      </p:pic>
      <p:sp>
        <p:nvSpPr>
          <p:cNvPr id="2" name="Textfeld 1">
            <a:extLst>
              <a:ext uri="{FF2B5EF4-FFF2-40B4-BE49-F238E27FC236}">
                <a16:creationId xmlns:a16="http://schemas.microsoft.com/office/drawing/2014/main" id="{DCE83F05-2B41-B58E-C4F9-85C5D67F434F}"/>
              </a:ext>
            </a:extLst>
          </p:cNvPr>
          <p:cNvSpPr txBox="1"/>
          <p:nvPr/>
        </p:nvSpPr>
        <p:spPr>
          <a:xfrm>
            <a:off x="10075927" y="5469612"/>
            <a:ext cx="1487424" cy="646331"/>
          </a:xfrm>
          <a:prstGeom prst="rect">
            <a:avLst/>
          </a:prstGeom>
          <a:noFill/>
        </p:spPr>
        <p:txBody>
          <a:bodyPr wrap="square" rtlCol="0">
            <a:spAutoFit/>
          </a:bodyPr>
          <a:lstStyle/>
          <a:p>
            <a:r>
              <a:rPr lang="de-DE" dirty="0"/>
              <a:t>CDF</a:t>
            </a:r>
          </a:p>
          <a:p>
            <a:r>
              <a:rPr lang="de-DE" dirty="0"/>
              <a:t>Ausschnitt</a:t>
            </a:r>
          </a:p>
        </p:txBody>
      </p:sp>
    </p:spTree>
    <p:extLst>
      <p:ext uri="{BB962C8B-B14F-4D97-AF65-F5344CB8AC3E}">
        <p14:creationId xmlns:p14="http://schemas.microsoft.com/office/powerpoint/2010/main" val="242543454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2824</Words>
  <Application>Microsoft Macintosh PowerPoint</Application>
  <PresentationFormat>Breitbild</PresentationFormat>
  <Paragraphs>327</Paragraphs>
  <Slides>23</Slides>
  <Notes>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23</vt:i4>
      </vt:variant>
    </vt:vector>
  </HeadingPairs>
  <TitlesOfParts>
    <vt:vector size="32" baseType="lpstr">
      <vt:lpstr>AppleSystemUIFont</vt:lpstr>
      <vt:lpstr>Arial</vt:lpstr>
      <vt:lpstr>Calibri</vt:lpstr>
      <vt:lpstr>Calibri Light</vt:lpstr>
      <vt:lpstr>Comic Sans MS</vt:lpstr>
      <vt:lpstr>Symbol</vt:lpstr>
      <vt:lpstr>Times New Roman</vt:lpstr>
      <vt:lpstr>Wingdings</vt:lpstr>
      <vt:lpstr>Office</vt:lpstr>
      <vt:lpstr>KLIMA, GESUNDHEIT  UND ZUVERSICHT  Salutogenese und Gestaltungszuversicht in herausfordernden Zeiten  </vt:lpstr>
      <vt:lpstr>Übersicht</vt:lpstr>
      <vt:lpstr>Wie kann ein gutes Leben für ALLE gelingen?  </vt:lpstr>
      <vt:lpstr>PowerPoint-Präsentation</vt:lpstr>
      <vt:lpstr>PowerPoint-Präsentation</vt:lpstr>
      <vt:lpstr>PowerPoint-Präsentation</vt:lpstr>
      <vt:lpstr>PowerPoint-Präsentation</vt:lpstr>
      <vt:lpstr>PowerPoint-Präsentation</vt:lpstr>
      <vt:lpstr>PowerPoint-Präsentation</vt:lpstr>
      <vt:lpstr> sechs Fragen für Entwicklungsvorhaben</vt:lpstr>
      <vt:lpstr> Einschätzung der Ausgangslage – Sieben Thesen   Sebastian Funke und Jan Bleckwedel</vt:lpstr>
      <vt:lpstr> Entwicklungsherausforderungen</vt:lpstr>
      <vt:lpstr>PowerPoint-Präsentation</vt:lpstr>
      <vt:lpstr>PowerPoint-Präsentation</vt:lpstr>
      <vt:lpstr>Gesundheitsorientierte Beziehungsgestaltung Salutogenese-Matrix</vt:lpstr>
      <vt:lpstr>PowerPoint-Präsentation</vt:lpstr>
      <vt:lpstr>PowerPoint-Präsentation</vt:lpstr>
      <vt:lpstr>Salutogenetische Aktivitäten in Zeiten von Bedrohung und Ungewissheit Neun Themenkomplexe </vt:lpstr>
      <vt:lpstr>PowerPoint-Präsentation</vt:lpstr>
      <vt:lpstr>Kulturelle Zuversicht</vt:lpstr>
      <vt:lpstr> Personale, kommunikativ geteilte und kulturelle Zuversicht</vt:lpstr>
      <vt:lpstr>Wie lebende Systeme überlebensfähig bleiben, ohne sich zu erschöpfen? </vt:lpstr>
      <vt:lpstr>Zwei Logiken – wie wollen wir unterwegs sein?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Salutogenese</dc:title>
  <dc:creator>jbleckwedel@icloud.com</dc:creator>
  <cp:lastModifiedBy>jbleckwedel@icloud.com</cp:lastModifiedBy>
  <cp:revision>20</cp:revision>
  <cp:lastPrinted>2024-03-13T17:05:54Z</cp:lastPrinted>
  <dcterms:created xsi:type="dcterms:W3CDTF">2024-02-18T14:39:03Z</dcterms:created>
  <dcterms:modified xsi:type="dcterms:W3CDTF">2024-03-25T14:31:54Z</dcterms:modified>
</cp:coreProperties>
</file>