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57" r:id="rId2"/>
    <p:sldId id="277" r:id="rId3"/>
    <p:sldId id="282" r:id="rId4"/>
    <p:sldId id="278" r:id="rId5"/>
    <p:sldId id="279" r:id="rId6"/>
    <p:sldId id="280" r:id="rId7"/>
    <p:sldId id="281"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570"/>
      </p:cViewPr>
      <p:guideLst/>
    </p:cSldViewPr>
  </p:slideViewPr>
  <p:notesTextViewPr>
    <p:cViewPr>
      <p:scale>
        <a:sx n="1" d="1"/>
        <a:sy n="1" d="1"/>
      </p:scale>
      <p:origin x="0" y="0"/>
    </p:cViewPr>
  </p:notesText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46FC21-2841-4905-9985-871F85661297}" type="datetimeFigureOut">
              <a:rPr lang="de-DE" smtClean="0"/>
              <a:t>14.04.2022</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BF238D0-623F-494D-B20B-3E29A16C54D1}" type="slidenum">
              <a:rPr lang="de-DE" smtClean="0"/>
              <a:t>‹Nr.›</a:t>
            </a:fld>
            <a:endParaRPr lang="de-DE"/>
          </a:p>
        </p:txBody>
      </p:sp>
    </p:spTree>
    <p:extLst>
      <p:ext uri="{BB962C8B-B14F-4D97-AF65-F5344CB8AC3E}">
        <p14:creationId xmlns:p14="http://schemas.microsoft.com/office/powerpoint/2010/main" val="256272638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94D201-AA72-4D5A-BE42-330D59F53CF3}" type="datetimeFigureOut">
              <a:rPr lang="de-DE" smtClean="0"/>
              <a:t>14.04.2022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A08FA5-6ED2-47C8-99C3-D729D2E9C497}" type="slidenum">
              <a:rPr lang="de-DE" smtClean="0"/>
              <a:t>‹Nr.›</a:t>
            </a:fld>
            <a:endParaRPr lang="de-DE"/>
          </a:p>
        </p:txBody>
      </p:sp>
    </p:spTree>
    <p:extLst>
      <p:ext uri="{BB962C8B-B14F-4D97-AF65-F5344CB8AC3E}">
        <p14:creationId xmlns:p14="http://schemas.microsoft.com/office/powerpoint/2010/main" val="309156070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Kopfzeilenplatzhalter 3"/>
          <p:cNvSpPr>
            <a:spLocks noGrp="1"/>
          </p:cNvSpPr>
          <p:nvPr>
            <p:ph type="hdr" sz="quarter" idx="10"/>
          </p:nvPr>
        </p:nvSpPr>
        <p:spPr/>
        <p:txBody>
          <a:bodyPr/>
          <a:lstStyle/>
          <a:p>
            <a:endParaRPr lang="de-DE"/>
          </a:p>
        </p:txBody>
      </p:sp>
      <p:sp>
        <p:nvSpPr>
          <p:cNvPr id="5" name="Foliennummernplatzhalter 4"/>
          <p:cNvSpPr>
            <a:spLocks noGrp="1"/>
          </p:cNvSpPr>
          <p:nvPr>
            <p:ph type="sldNum" sz="quarter" idx="11"/>
          </p:nvPr>
        </p:nvSpPr>
        <p:spPr/>
        <p:txBody>
          <a:bodyPr/>
          <a:lstStyle/>
          <a:p>
            <a:fld id="{8AA08FA5-6ED2-47C8-99C3-D729D2E9C497}" type="slidenum">
              <a:rPr lang="de-DE" smtClean="0"/>
              <a:t>1</a:t>
            </a:fld>
            <a:endParaRPr lang="de-DE"/>
          </a:p>
        </p:txBody>
      </p:sp>
    </p:spTree>
    <p:extLst>
      <p:ext uri="{BB962C8B-B14F-4D97-AF65-F5344CB8AC3E}">
        <p14:creationId xmlns:p14="http://schemas.microsoft.com/office/powerpoint/2010/main" val="3932236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r>
              <a:rPr lang="de-DE" smtClean="0"/>
              <a:t>22.06.2021</a:t>
            </a:r>
            <a:endParaRPr lang="de-DE"/>
          </a:p>
        </p:txBody>
      </p:sp>
      <p:sp>
        <p:nvSpPr>
          <p:cNvPr id="5" name="Fußzeilenplatzhalter 4"/>
          <p:cNvSpPr>
            <a:spLocks noGrp="1"/>
          </p:cNvSpPr>
          <p:nvPr>
            <p:ph type="ftr" sz="quarter" idx="11"/>
          </p:nvPr>
        </p:nvSpPr>
        <p:spPr/>
        <p:txBody>
          <a:bodyPr/>
          <a:lstStyle/>
          <a:p>
            <a:r>
              <a:rPr lang="de-DE" smtClean="0"/>
              <a:t>22.06.2021</a:t>
            </a:r>
            <a:endParaRPr lang="de-DE"/>
          </a:p>
        </p:txBody>
      </p:sp>
      <p:sp>
        <p:nvSpPr>
          <p:cNvPr id="6" name="Foliennummernplatzhalter 5"/>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189464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22.06.2021</a:t>
            </a:r>
            <a:endParaRPr lang="de-DE"/>
          </a:p>
        </p:txBody>
      </p:sp>
      <p:sp>
        <p:nvSpPr>
          <p:cNvPr id="5" name="Fußzeilenplatzhalter 4"/>
          <p:cNvSpPr>
            <a:spLocks noGrp="1"/>
          </p:cNvSpPr>
          <p:nvPr>
            <p:ph type="ftr" sz="quarter" idx="11"/>
          </p:nvPr>
        </p:nvSpPr>
        <p:spPr/>
        <p:txBody>
          <a:bodyPr/>
          <a:lstStyle/>
          <a:p>
            <a:r>
              <a:rPr lang="de-DE" smtClean="0"/>
              <a:t>22.06.2021</a:t>
            </a:r>
            <a:endParaRPr lang="de-DE"/>
          </a:p>
        </p:txBody>
      </p:sp>
      <p:sp>
        <p:nvSpPr>
          <p:cNvPr id="6" name="Foliennummernplatzhalter 5"/>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238680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22.06.2021</a:t>
            </a:r>
            <a:endParaRPr lang="de-DE"/>
          </a:p>
        </p:txBody>
      </p:sp>
      <p:sp>
        <p:nvSpPr>
          <p:cNvPr id="5" name="Fußzeilenplatzhalter 4"/>
          <p:cNvSpPr>
            <a:spLocks noGrp="1"/>
          </p:cNvSpPr>
          <p:nvPr>
            <p:ph type="ftr" sz="quarter" idx="11"/>
          </p:nvPr>
        </p:nvSpPr>
        <p:spPr/>
        <p:txBody>
          <a:bodyPr/>
          <a:lstStyle/>
          <a:p>
            <a:r>
              <a:rPr lang="de-DE" smtClean="0"/>
              <a:t>22.06.2021</a:t>
            </a:r>
            <a:endParaRPr lang="de-DE"/>
          </a:p>
        </p:txBody>
      </p:sp>
      <p:sp>
        <p:nvSpPr>
          <p:cNvPr id="6" name="Foliennummernplatzhalter 5"/>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160828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22.06.2021</a:t>
            </a:r>
            <a:endParaRPr lang="de-DE"/>
          </a:p>
        </p:txBody>
      </p:sp>
      <p:sp>
        <p:nvSpPr>
          <p:cNvPr id="5" name="Fußzeilenplatzhalter 4"/>
          <p:cNvSpPr>
            <a:spLocks noGrp="1"/>
          </p:cNvSpPr>
          <p:nvPr>
            <p:ph type="ftr" sz="quarter" idx="11"/>
          </p:nvPr>
        </p:nvSpPr>
        <p:spPr/>
        <p:txBody>
          <a:bodyPr/>
          <a:lstStyle/>
          <a:p>
            <a:r>
              <a:rPr lang="de-DE" smtClean="0"/>
              <a:t>22.06.2021</a:t>
            </a:r>
            <a:endParaRPr lang="de-DE"/>
          </a:p>
        </p:txBody>
      </p:sp>
      <p:sp>
        <p:nvSpPr>
          <p:cNvPr id="6" name="Foliennummernplatzhalter 5"/>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381848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r>
              <a:rPr lang="de-DE" smtClean="0"/>
              <a:t>22.06.2021</a:t>
            </a:r>
            <a:endParaRPr lang="de-DE"/>
          </a:p>
        </p:txBody>
      </p:sp>
      <p:sp>
        <p:nvSpPr>
          <p:cNvPr id="5" name="Fußzeilenplatzhalter 4"/>
          <p:cNvSpPr>
            <a:spLocks noGrp="1"/>
          </p:cNvSpPr>
          <p:nvPr>
            <p:ph type="ftr" sz="quarter" idx="11"/>
          </p:nvPr>
        </p:nvSpPr>
        <p:spPr/>
        <p:txBody>
          <a:bodyPr/>
          <a:lstStyle/>
          <a:p>
            <a:r>
              <a:rPr lang="de-DE" smtClean="0"/>
              <a:t>22.06.2021</a:t>
            </a:r>
            <a:endParaRPr lang="de-DE"/>
          </a:p>
        </p:txBody>
      </p:sp>
      <p:sp>
        <p:nvSpPr>
          <p:cNvPr id="6" name="Foliennummernplatzhalter 5"/>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853684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r>
              <a:rPr lang="de-DE" smtClean="0"/>
              <a:t>22.06.2021</a:t>
            </a:r>
            <a:endParaRPr lang="de-DE"/>
          </a:p>
        </p:txBody>
      </p:sp>
      <p:sp>
        <p:nvSpPr>
          <p:cNvPr id="6" name="Fußzeilenplatzhalter 5"/>
          <p:cNvSpPr>
            <a:spLocks noGrp="1"/>
          </p:cNvSpPr>
          <p:nvPr>
            <p:ph type="ftr" sz="quarter" idx="11"/>
          </p:nvPr>
        </p:nvSpPr>
        <p:spPr/>
        <p:txBody>
          <a:bodyPr/>
          <a:lstStyle/>
          <a:p>
            <a:r>
              <a:rPr lang="de-DE" smtClean="0"/>
              <a:t>22.06.2021</a:t>
            </a:r>
            <a:endParaRPr lang="de-DE"/>
          </a:p>
        </p:txBody>
      </p:sp>
      <p:sp>
        <p:nvSpPr>
          <p:cNvPr id="7" name="Foliennummernplatzhalter 6"/>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80541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r>
              <a:rPr lang="de-DE" smtClean="0"/>
              <a:t>22.06.2021</a:t>
            </a:r>
            <a:endParaRPr lang="de-DE"/>
          </a:p>
        </p:txBody>
      </p:sp>
      <p:sp>
        <p:nvSpPr>
          <p:cNvPr id="8" name="Fußzeilenplatzhalter 7"/>
          <p:cNvSpPr>
            <a:spLocks noGrp="1"/>
          </p:cNvSpPr>
          <p:nvPr>
            <p:ph type="ftr" sz="quarter" idx="11"/>
          </p:nvPr>
        </p:nvSpPr>
        <p:spPr/>
        <p:txBody>
          <a:bodyPr/>
          <a:lstStyle/>
          <a:p>
            <a:r>
              <a:rPr lang="de-DE" smtClean="0"/>
              <a:t>22.06.2021</a:t>
            </a:r>
            <a:endParaRPr lang="de-DE"/>
          </a:p>
        </p:txBody>
      </p:sp>
      <p:sp>
        <p:nvSpPr>
          <p:cNvPr id="9" name="Foliennummernplatzhalter 8"/>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841194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de-DE" smtClean="0"/>
              <a:t>22.06.2021</a:t>
            </a:r>
            <a:endParaRPr lang="de-DE"/>
          </a:p>
        </p:txBody>
      </p:sp>
      <p:sp>
        <p:nvSpPr>
          <p:cNvPr id="4" name="Fußzeilenplatzhalter 3"/>
          <p:cNvSpPr>
            <a:spLocks noGrp="1"/>
          </p:cNvSpPr>
          <p:nvPr>
            <p:ph type="ftr" sz="quarter" idx="11"/>
          </p:nvPr>
        </p:nvSpPr>
        <p:spPr/>
        <p:txBody>
          <a:bodyPr/>
          <a:lstStyle/>
          <a:p>
            <a:r>
              <a:rPr lang="de-DE" smtClean="0"/>
              <a:t>22.06.2021</a:t>
            </a:r>
            <a:endParaRPr lang="de-DE"/>
          </a:p>
        </p:txBody>
      </p:sp>
      <p:sp>
        <p:nvSpPr>
          <p:cNvPr id="5" name="Foliennummernplatzhalter 4"/>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3834787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22.06.2021</a:t>
            </a:r>
            <a:endParaRPr lang="de-DE"/>
          </a:p>
        </p:txBody>
      </p:sp>
      <p:sp>
        <p:nvSpPr>
          <p:cNvPr id="3" name="Fußzeilenplatzhalter 2"/>
          <p:cNvSpPr>
            <a:spLocks noGrp="1"/>
          </p:cNvSpPr>
          <p:nvPr>
            <p:ph type="ftr" sz="quarter" idx="11"/>
          </p:nvPr>
        </p:nvSpPr>
        <p:spPr/>
        <p:txBody>
          <a:bodyPr/>
          <a:lstStyle/>
          <a:p>
            <a:r>
              <a:rPr lang="de-DE" smtClean="0"/>
              <a:t>22.06.2021</a:t>
            </a:r>
            <a:endParaRPr lang="de-DE"/>
          </a:p>
        </p:txBody>
      </p:sp>
      <p:sp>
        <p:nvSpPr>
          <p:cNvPr id="4" name="Foliennummernplatzhalter 3"/>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350602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r>
              <a:rPr lang="de-DE" smtClean="0"/>
              <a:t>22.06.2021</a:t>
            </a:r>
            <a:endParaRPr lang="de-DE"/>
          </a:p>
        </p:txBody>
      </p:sp>
      <p:sp>
        <p:nvSpPr>
          <p:cNvPr id="6" name="Fußzeilenplatzhalter 5"/>
          <p:cNvSpPr>
            <a:spLocks noGrp="1"/>
          </p:cNvSpPr>
          <p:nvPr>
            <p:ph type="ftr" sz="quarter" idx="11"/>
          </p:nvPr>
        </p:nvSpPr>
        <p:spPr/>
        <p:txBody>
          <a:bodyPr/>
          <a:lstStyle/>
          <a:p>
            <a:r>
              <a:rPr lang="de-DE" smtClean="0"/>
              <a:t>22.06.2021</a:t>
            </a:r>
            <a:endParaRPr lang="de-DE"/>
          </a:p>
        </p:txBody>
      </p:sp>
      <p:sp>
        <p:nvSpPr>
          <p:cNvPr id="7" name="Foliennummernplatzhalter 6"/>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1865569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r>
              <a:rPr lang="de-DE" smtClean="0"/>
              <a:t>22.06.2021</a:t>
            </a:r>
            <a:endParaRPr lang="de-DE"/>
          </a:p>
        </p:txBody>
      </p:sp>
      <p:sp>
        <p:nvSpPr>
          <p:cNvPr id="6" name="Fußzeilenplatzhalter 5"/>
          <p:cNvSpPr>
            <a:spLocks noGrp="1"/>
          </p:cNvSpPr>
          <p:nvPr>
            <p:ph type="ftr" sz="quarter" idx="11"/>
          </p:nvPr>
        </p:nvSpPr>
        <p:spPr/>
        <p:txBody>
          <a:bodyPr/>
          <a:lstStyle/>
          <a:p>
            <a:r>
              <a:rPr lang="de-DE" smtClean="0"/>
              <a:t>22.06.2021</a:t>
            </a:r>
            <a:endParaRPr lang="de-DE"/>
          </a:p>
        </p:txBody>
      </p:sp>
      <p:sp>
        <p:nvSpPr>
          <p:cNvPr id="7" name="Foliennummernplatzhalter 6"/>
          <p:cNvSpPr>
            <a:spLocks noGrp="1"/>
          </p:cNvSpPr>
          <p:nvPr>
            <p:ph type="sldNum" sz="quarter" idx="12"/>
          </p:nvPr>
        </p:nvSpPr>
        <p:spPr/>
        <p:txBody>
          <a:bodyPr/>
          <a:lstStyle/>
          <a:p>
            <a:fld id="{2D433FB3-4A08-4FAC-AF48-CF9DD8143D47}" type="slidenum">
              <a:rPr lang="de-DE" smtClean="0"/>
              <a:t>‹Nr.›</a:t>
            </a:fld>
            <a:endParaRPr lang="de-DE"/>
          </a:p>
        </p:txBody>
      </p:sp>
    </p:spTree>
    <p:extLst>
      <p:ext uri="{BB962C8B-B14F-4D97-AF65-F5344CB8AC3E}">
        <p14:creationId xmlns:p14="http://schemas.microsoft.com/office/powerpoint/2010/main" val="12672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smtClean="0"/>
              <a:t>22.06.2021</a:t>
            </a:r>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22.06.2021</a:t>
            </a:r>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433FB3-4A08-4FAC-AF48-CF9DD8143D47}" type="slidenum">
              <a:rPr lang="de-DE" smtClean="0"/>
              <a:t>‹Nr.›</a:t>
            </a:fld>
            <a:endParaRPr lang="de-DE"/>
          </a:p>
        </p:txBody>
      </p:sp>
    </p:spTree>
    <p:extLst>
      <p:ext uri="{BB962C8B-B14F-4D97-AF65-F5344CB8AC3E}">
        <p14:creationId xmlns:p14="http://schemas.microsoft.com/office/powerpoint/2010/main" val="72790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55663" y="1790554"/>
            <a:ext cx="11237976" cy="3693319"/>
          </a:xfrm>
          <a:prstGeom prst="rect">
            <a:avLst/>
          </a:prstGeom>
          <a:noFill/>
        </p:spPr>
        <p:txBody>
          <a:bodyPr wrap="square" rtlCol="0">
            <a:spAutoFit/>
          </a:bodyPr>
          <a:lstStyle/>
          <a:p>
            <a:pPr algn="ctr"/>
            <a:r>
              <a:rPr lang="de-DE" sz="6000" dirty="0" smtClean="0">
                <a:solidFill>
                  <a:schemeClr val="accent1">
                    <a:lumMod val="50000"/>
                  </a:schemeClr>
                </a:solidFill>
                <a:latin typeface="Open sans"/>
              </a:rPr>
              <a:t>Systemisches Arbeiten verändert die Schule</a:t>
            </a:r>
          </a:p>
          <a:p>
            <a:pPr algn="ctr"/>
            <a:endParaRPr lang="de-DE" sz="3200" b="1" dirty="0" smtClean="0">
              <a:latin typeface="Open sans"/>
            </a:endParaRPr>
          </a:p>
          <a:p>
            <a:pPr algn="ctr"/>
            <a:r>
              <a:rPr lang="de-DE" sz="3200" b="1" dirty="0" smtClean="0">
                <a:latin typeface="Open sans"/>
              </a:rPr>
              <a:t>Runder Tisch am </a:t>
            </a:r>
          </a:p>
          <a:p>
            <a:pPr algn="ctr"/>
            <a:r>
              <a:rPr lang="de-DE" sz="3200" b="1" dirty="0" smtClean="0">
                <a:latin typeface="Open sans"/>
              </a:rPr>
              <a:t>17. März 2022</a:t>
            </a:r>
            <a:endParaRPr lang="de-DE" sz="3200" b="1" dirty="0">
              <a:latin typeface="Open sans"/>
            </a:endParaRPr>
          </a:p>
          <a:p>
            <a:endParaRPr lang="de-DE" dirty="0" smtClean="0"/>
          </a:p>
        </p:txBody>
      </p:sp>
      <p:pic>
        <p:nvPicPr>
          <p:cNvPr id="7" name="Bild 7" descr="SG_Logo_2013_mit_wortmarke 7,5 cm"/>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28417" y="571922"/>
            <a:ext cx="2404872" cy="726526"/>
          </a:xfrm>
          <a:prstGeom prst="rect">
            <a:avLst/>
          </a:prstGeom>
          <a:noFill/>
          <a:ln>
            <a:noFill/>
          </a:ln>
        </p:spPr>
      </p:pic>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1227" y="571922"/>
            <a:ext cx="2181225" cy="628650"/>
          </a:xfrm>
          <a:prstGeom prst="rect">
            <a:avLst/>
          </a:prstGeom>
        </p:spPr>
      </p:pic>
    </p:spTree>
    <p:extLst>
      <p:ext uri="{BB962C8B-B14F-4D97-AF65-F5344CB8AC3E}">
        <p14:creationId xmlns:p14="http://schemas.microsoft.com/office/powerpoint/2010/main" val="4097668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13816" y="1303122"/>
            <a:ext cx="11036808" cy="5139869"/>
          </a:xfrm>
          <a:prstGeom prst="rect">
            <a:avLst/>
          </a:prstGeom>
          <a:noFill/>
        </p:spPr>
        <p:txBody>
          <a:bodyPr wrap="square" rtlCol="0">
            <a:spAutoFit/>
          </a:bodyPr>
          <a:lstStyle/>
          <a:p>
            <a:r>
              <a:rPr lang="de-DE" sz="4000" b="1" dirty="0" smtClean="0"/>
              <a:t>Systemisches Arbeiten verändert die Schule</a:t>
            </a:r>
            <a:endParaRPr lang="de-DE" sz="4000" b="1" dirty="0"/>
          </a:p>
          <a:p>
            <a:r>
              <a:rPr lang="de-DE" sz="1600" dirty="0" smtClean="0"/>
              <a:t>Runder Tisch, Donnerstag, der 17. März 2022, 19:00 bis 21:00 Uhr, Dokumentation</a:t>
            </a:r>
          </a:p>
          <a:p>
            <a:endParaRPr lang="de-DE" sz="1600" dirty="0" smtClean="0"/>
          </a:p>
          <a:p>
            <a:pPr marL="539750" indent="-539750">
              <a:spcBef>
                <a:spcPts val="1200"/>
              </a:spcBef>
              <a:buAutoNum type="arabicPeriod"/>
            </a:pPr>
            <a:r>
              <a:rPr lang="de-DE" sz="2000" dirty="0" smtClean="0"/>
              <a:t>Begrüßung, Vorstellung der Personen und des Programms</a:t>
            </a:r>
          </a:p>
          <a:p>
            <a:pPr marL="539750" indent="-539750">
              <a:spcBef>
                <a:spcPts val="1200"/>
              </a:spcBef>
              <a:buFontTx/>
              <a:buAutoNum type="arabicPeriod"/>
            </a:pPr>
            <a:r>
              <a:rPr lang="de-DE" sz="2000" dirty="0" smtClean="0"/>
              <a:t>Breakoutrooms: </a:t>
            </a:r>
          </a:p>
          <a:p>
            <a:pPr indent="539750">
              <a:spcBef>
                <a:spcPts val="1200"/>
              </a:spcBef>
            </a:pPr>
            <a:r>
              <a:rPr lang="de-DE" sz="2000" dirty="0" smtClean="0"/>
              <a:t>Vertiefung des Kennenlernens und Positionierung zu vier Fragestellungen: </a:t>
            </a:r>
          </a:p>
          <a:p>
            <a:pPr marL="630238" indent="82550">
              <a:spcBef>
                <a:spcPts val="1200"/>
              </a:spcBef>
            </a:pPr>
            <a:r>
              <a:rPr lang="de-DE" sz="2000" dirty="0"/>
              <a:t>Was kann geschehen, damit dieses Dialogformat einen Mehrwert für Sie hat? </a:t>
            </a:r>
            <a:endParaRPr lang="de-DE" sz="2000" dirty="0" smtClean="0"/>
          </a:p>
          <a:p>
            <a:pPr marL="630238" indent="82550">
              <a:spcBef>
                <a:spcPts val="1200"/>
              </a:spcBef>
            </a:pPr>
            <a:r>
              <a:rPr lang="de-DE" sz="2000" dirty="0"/>
              <a:t>Welche Themen sind für Sie interessant</a:t>
            </a:r>
            <a:r>
              <a:rPr lang="de-DE" sz="2000" dirty="0" smtClean="0"/>
              <a:t>?</a:t>
            </a:r>
          </a:p>
          <a:p>
            <a:pPr marL="630238" indent="82550">
              <a:spcBef>
                <a:spcPts val="1200"/>
              </a:spcBef>
            </a:pPr>
            <a:r>
              <a:rPr lang="de-DE" sz="2000" dirty="0"/>
              <a:t>Wie können die Themen bearbeitet werden</a:t>
            </a:r>
            <a:r>
              <a:rPr lang="de-DE" sz="2000" dirty="0" smtClean="0"/>
              <a:t>?</a:t>
            </a:r>
          </a:p>
          <a:p>
            <a:pPr marL="630238" indent="82550">
              <a:spcBef>
                <a:spcPts val="1200"/>
              </a:spcBef>
            </a:pPr>
            <a:r>
              <a:rPr lang="de-DE" sz="2000" dirty="0" smtClean="0"/>
              <a:t>Was </a:t>
            </a:r>
            <a:r>
              <a:rPr lang="de-DE" sz="2000" dirty="0"/>
              <a:t>sollte geschehen und was nicht? </a:t>
            </a:r>
          </a:p>
          <a:p>
            <a:pPr marL="539750" indent="-539750">
              <a:spcBef>
                <a:spcPts val="1200"/>
              </a:spcBef>
            </a:pPr>
            <a:r>
              <a:rPr lang="de-DE" sz="2000" dirty="0" smtClean="0"/>
              <a:t>3. 	Zusammenfassung</a:t>
            </a:r>
            <a:endParaRPr lang="de-DE" sz="2000" dirty="0"/>
          </a:p>
          <a:p>
            <a:endParaRPr lang="de-DE" sz="1600" dirty="0" smtClean="0"/>
          </a:p>
        </p:txBody>
      </p:sp>
      <p:pic>
        <p:nvPicPr>
          <p:cNvPr id="4" name="Bild 7" descr="SG_Logo_2013_mit_wortmarke 7,5 cm"/>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8417" y="402335"/>
            <a:ext cx="2404872" cy="726526"/>
          </a:xfrm>
          <a:prstGeom prst="rect">
            <a:avLst/>
          </a:prstGeom>
          <a:noFill/>
          <a:ln>
            <a:noFill/>
          </a:ln>
        </p:spPr>
      </p:pic>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371" y="402335"/>
            <a:ext cx="2181225" cy="628650"/>
          </a:xfrm>
          <a:prstGeom prst="rect">
            <a:avLst/>
          </a:prstGeom>
        </p:spPr>
      </p:pic>
    </p:spTree>
    <p:extLst>
      <p:ext uri="{BB962C8B-B14F-4D97-AF65-F5344CB8AC3E}">
        <p14:creationId xmlns:p14="http://schemas.microsoft.com/office/powerpoint/2010/main" val="1132673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68096" y="1243466"/>
            <a:ext cx="8689413" cy="523220"/>
          </a:xfrm>
          <a:prstGeom prst="rect">
            <a:avLst/>
          </a:prstGeom>
          <a:noFill/>
        </p:spPr>
        <p:txBody>
          <a:bodyPr wrap="square" rtlCol="0">
            <a:spAutoFit/>
          </a:bodyPr>
          <a:lstStyle/>
          <a:p>
            <a:r>
              <a:rPr lang="de-DE" sz="1600" b="1" dirty="0" smtClean="0"/>
              <a:t>Systemisches Arbeiten verändert die Schule, Runder Tisch</a:t>
            </a:r>
            <a:endParaRPr lang="de-DE" sz="1600" b="1" dirty="0"/>
          </a:p>
          <a:p>
            <a:r>
              <a:rPr lang="de-DE" sz="1200" dirty="0" smtClean="0"/>
              <a:t>Donnerstag, der 17. März 2022, 19:00 Uhr</a:t>
            </a:r>
          </a:p>
        </p:txBody>
      </p:sp>
      <p:pic>
        <p:nvPicPr>
          <p:cNvPr id="4" name="Bild 7" descr="SG_Logo_2013_mit_wortmarke 7,5 cm"/>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8417" y="402335"/>
            <a:ext cx="2404872" cy="726526"/>
          </a:xfrm>
          <a:prstGeom prst="rect">
            <a:avLst/>
          </a:prstGeom>
          <a:noFill/>
          <a:ln>
            <a:noFill/>
          </a:ln>
        </p:spPr>
      </p:pic>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371" y="402335"/>
            <a:ext cx="2181225" cy="628650"/>
          </a:xfrm>
          <a:prstGeom prst="rect">
            <a:avLst/>
          </a:prstGeom>
        </p:spPr>
      </p:pic>
      <p:sp>
        <p:nvSpPr>
          <p:cNvPr id="3" name="Textfeld 2"/>
          <p:cNvSpPr txBox="1"/>
          <p:nvPr/>
        </p:nvSpPr>
        <p:spPr>
          <a:xfrm>
            <a:off x="768096" y="1915963"/>
            <a:ext cx="10707624" cy="3046988"/>
          </a:xfrm>
          <a:prstGeom prst="rect">
            <a:avLst/>
          </a:prstGeom>
          <a:noFill/>
        </p:spPr>
        <p:txBody>
          <a:bodyPr wrap="square" rtlCol="0">
            <a:spAutoFit/>
          </a:bodyPr>
          <a:lstStyle/>
          <a:p>
            <a:pPr algn="just"/>
            <a:r>
              <a:rPr lang="de-DE" sz="1600" b="1" u="sng" dirty="0" smtClean="0"/>
              <a:t>Anlass</a:t>
            </a:r>
          </a:p>
          <a:p>
            <a:pPr algn="just"/>
            <a:r>
              <a:rPr lang="de-DE" sz="1600" dirty="0" smtClean="0"/>
              <a:t>Immer </a:t>
            </a:r>
            <a:r>
              <a:rPr lang="de-DE" sz="1600" dirty="0"/>
              <a:t>mehr Menschen mit einer systemischen Qualifikation sind am Handlungsort Schule tätig oder kooperieren </a:t>
            </a:r>
            <a:r>
              <a:rPr lang="de-DE" sz="1600" dirty="0" smtClean="0"/>
              <a:t>mit mindestens einer </a:t>
            </a:r>
            <a:r>
              <a:rPr lang="de-DE" sz="1600" dirty="0"/>
              <a:t>einschlägigen Bildungsanstalt. Ob nun im Rahmen von Schulsozialarbeit oder Eingliederungshilfe, als </a:t>
            </a:r>
            <a:r>
              <a:rPr lang="de-DE" sz="1600" dirty="0" smtClean="0"/>
              <a:t>Sonderpädagog</a:t>
            </a:r>
            <a:r>
              <a:rPr lang="de-DE" sz="1600" dirty="0"/>
              <a:t>_</a:t>
            </a:r>
            <a:r>
              <a:rPr lang="de-DE" sz="1600" dirty="0" smtClean="0"/>
              <a:t>innen</a:t>
            </a:r>
            <a:r>
              <a:rPr lang="de-DE" sz="1600" dirty="0"/>
              <a:t>, </a:t>
            </a:r>
            <a:r>
              <a:rPr lang="de-DE" sz="1600" dirty="0" smtClean="0"/>
              <a:t>Schulpsycholog_innen </a:t>
            </a:r>
            <a:r>
              <a:rPr lang="de-DE" sz="1600" dirty="0"/>
              <a:t>oder </a:t>
            </a:r>
            <a:r>
              <a:rPr lang="de-DE" sz="1600" dirty="0" smtClean="0"/>
              <a:t>Beratungslehrer_innen. Innerhalb </a:t>
            </a:r>
            <a:r>
              <a:rPr lang="de-DE" sz="1600" dirty="0"/>
              <a:t>der komplexen Herausforderung, eine umfassende Bildung an heranwachsende Generationen zu vermitteln, scheinen systemische Haltungen, Methoden und Arbeitsansätze gut anwendbar zu sein. Vielleicht sind sie auch in der Lage Antworten auf viele offene Fragen zu geben oder zunächst die Fragen zu würdigen</a:t>
            </a:r>
            <a:r>
              <a:rPr lang="de-DE" sz="1600" dirty="0" smtClean="0"/>
              <a:t>. </a:t>
            </a:r>
            <a:r>
              <a:rPr lang="de-DE" sz="1600" b="1" dirty="0" smtClean="0"/>
              <a:t>Wie </a:t>
            </a:r>
            <a:r>
              <a:rPr lang="de-DE" sz="1600" b="1" dirty="0"/>
              <a:t>gelingen systemische Herangehensweisen in einem Umfeld, dass vielerorts so konträre Wertvorstellungen aufrechterhält? Wie verändert systemisches Arbeiten den Lern- und Sozialisationsort Schule? Welche Visionen pflegen und bewegen die </a:t>
            </a:r>
            <a:r>
              <a:rPr lang="de-DE" sz="1600" b="1" dirty="0" smtClean="0"/>
              <a:t>Systemiker</a:t>
            </a:r>
            <a:r>
              <a:rPr lang="de-DE" sz="1600" b="1" dirty="0"/>
              <a:t>_</a:t>
            </a:r>
            <a:r>
              <a:rPr lang="de-DE" sz="1600" b="1" dirty="0" smtClean="0"/>
              <a:t>innen? Welche </a:t>
            </a:r>
            <a:r>
              <a:rPr lang="de-DE" sz="1600" b="1" dirty="0"/>
              <a:t>Themen, Herausforderungen und Entwicklungspotentiale gibt es an den Schnittstellen zwischen Schule und Jugendhilfe und anderen Systemen</a:t>
            </a:r>
            <a:r>
              <a:rPr lang="de-DE" sz="1600" b="1" dirty="0" smtClean="0"/>
              <a:t>? Der </a:t>
            </a:r>
            <a:r>
              <a:rPr lang="de-DE" sz="1600" b="1" dirty="0"/>
              <a:t>Runde Tisch bietet die Möglichkeit zum ergebnisoffenen Austausch über die Art und Weise, wie die beiden systemischen Verbände DGSF und SG das Thema zukünftig bearbeiten wollen. </a:t>
            </a:r>
          </a:p>
        </p:txBody>
      </p:sp>
      <p:sp>
        <p:nvSpPr>
          <p:cNvPr id="7" name="Textfeld 6"/>
          <p:cNvSpPr txBox="1"/>
          <p:nvPr/>
        </p:nvSpPr>
        <p:spPr>
          <a:xfrm>
            <a:off x="768096" y="5077556"/>
            <a:ext cx="10707624" cy="1077218"/>
          </a:xfrm>
          <a:prstGeom prst="rect">
            <a:avLst/>
          </a:prstGeom>
          <a:noFill/>
        </p:spPr>
        <p:txBody>
          <a:bodyPr wrap="square" rtlCol="0">
            <a:spAutoFit/>
          </a:bodyPr>
          <a:lstStyle/>
          <a:p>
            <a:pPr algn="just"/>
            <a:r>
              <a:rPr lang="de-DE" sz="1600" b="1" u="sng" dirty="0" smtClean="0"/>
              <a:t>Beteiligung</a:t>
            </a:r>
          </a:p>
          <a:p>
            <a:pPr algn="just"/>
            <a:r>
              <a:rPr lang="de-DE" sz="1600" dirty="0" smtClean="0"/>
              <a:t>Zum ersten Runden Tisch sind 31 Menschen gekommen. </a:t>
            </a:r>
          </a:p>
          <a:p>
            <a:pPr algn="just"/>
            <a:r>
              <a:rPr lang="de-DE" sz="1600" dirty="0" smtClean="0"/>
              <a:t>Dabei sind 8 Schul- bzw. Jugendsozialarbeiter_innen, 2 Mitarbeiter_innen der Eingliederungshilfe, 2 Schulpsycholog_innen, 13 Lehrer_innen und 6 Mitarbeiter_innen anderer Kontexte. </a:t>
            </a:r>
            <a:endParaRPr lang="de-DE" sz="1600" b="1" dirty="0"/>
          </a:p>
        </p:txBody>
      </p:sp>
    </p:spTree>
    <p:extLst>
      <p:ext uri="{BB962C8B-B14F-4D97-AF65-F5344CB8AC3E}">
        <p14:creationId xmlns:p14="http://schemas.microsoft.com/office/powerpoint/2010/main" val="1613711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84123" y="1244173"/>
            <a:ext cx="10728525" cy="1938992"/>
          </a:xfrm>
          <a:prstGeom prst="rect">
            <a:avLst/>
          </a:prstGeom>
          <a:noFill/>
        </p:spPr>
        <p:txBody>
          <a:bodyPr wrap="square" rtlCol="0">
            <a:spAutoFit/>
          </a:bodyPr>
          <a:lstStyle/>
          <a:p>
            <a:r>
              <a:rPr lang="de-DE" sz="1600" b="1" dirty="0"/>
              <a:t>Systemisches Arbeiten verändert die Schule, Runder Tisch</a:t>
            </a:r>
          </a:p>
          <a:p>
            <a:r>
              <a:rPr lang="de-DE" sz="1200" dirty="0" smtClean="0"/>
              <a:t>Donnerstag, der 17. März 2022</a:t>
            </a:r>
          </a:p>
          <a:p>
            <a:pPr marL="539750" indent="-539750">
              <a:spcBef>
                <a:spcPts val="1200"/>
              </a:spcBef>
              <a:buAutoNum type="arabicPeriod"/>
            </a:pPr>
            <a:r>
              <a:rPr lang="de-DE" sz="3200" dirty="0" smtClean="0"/>
              <a:t>Was kann geschehen, damit dieses Dialogformat einen Mehrwert für Sie hat? </a:t>
            </a:r>
            <a:endParaRPr lang="de-DE" sz="2000" dirty="0"/>
          </a:p>
          <a:p>
            <a:endParaRPr lang="de-DE" sz="1600" dirty="0" smtClean="0"/>
          </a:p>
        </p:txBody>
      </p:sp>
      <p:pic>
        <p:nvPicPr>
          <p:cNvPr id="4" name="Bild 7" descr="SG_Logo_2013_mit_wortmarke 7,5 cm"/>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8417" y="379898"/>
            <a:ext cx="2404872" cy="726526"/>
          </a:xfrm>
          <a:prstGeom prst="rect">
            <a:avLst/>
          </a:prstGeom>
          <a:noFill/>
          <a:ln>
            <a:noFill/>
          </a:ln>
        </p:spPr>
      </p:pic>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370" y="391328"/>
            <a:ext cx="2181225" cy="628650"/>
          </a:xfrm>
          <a:prstGeom prst="rect">
            <a:avLst/>
          </a:prstGeom>
        </p:spPr>
      </p:pic>
      <p:sp>
        <p:nvSpPr>
          <p:cNvPr id="7" name="Textfeld 6"/>
          <p:cNvSpPr txBox="1"/>
          <p:nvPr/>
        </p:nvSpPr>
        <p:spPr>
          <a:xfrm>
            <a:off x="1344168" y="2977896"/>
            <a:ext cx="10168480" cy="3293209"/>
          </a:xfrm>
          <a:prstGeom prst="rect">
            <a:avLst/>
          </a:prstGeom>
          <a:noFill/>
        </p:spPr>
        <p:txBody>
          <a:bodyPr wrap="square" rtlCol="0">
            <a:spAutoFit/>
          </a:bodyPr>
          <a:lstStyle/>
          <a:p>
            <a:r>
              <a:rPr lang="de-DE" sz="1600" u="sng" dirty="0" smtClean="0"/>
              <a:t>Vernetzung</a:t>
            </a:r>
          </a:p>
          <a:p>
            <a:r>
              <a:rPr lang="de-DE" sz="1600" dirty="0" smtClean="0"/>
              <a:t>Voneinander erfahren und wissen, Impulse und Ideen geben und nehmen, Vorstellung von Pilotprojekten, gelingende Praxisbeispiele präsentieren, wer </a:t>
            </a:r>
            <a:r>
              <a:rPr lang="de-DE" sz="1600" dirty="0"/>
              <a:t>ist noch in dem Feld unterwegs</a:t>
            </a:r>
            <a:r>
              <a:rPr lang="de-DE" sz="1600" dirty="0" smtClean="0"/>
              <a:t>?, </a:t>
            </a:r>
            <a:r>
              <a:rPr lang="de-DE" sz="1600" dirty="0"/>
              <a:t>Wunsch nach Netzwerk regionsübergreifend und professionsübergreifend</a:t>
            </a:r>
          </a:p>
          <a:p>
            <a:pPr lvl="0"/>
            <a:endParaRPr lang="de-DE" sz="1600" dirty="0"/>
          </a:p>
          <a:p>
            <a:r>
              <a:rPr lang="de-DE" sz="1600" u="sng" dirty="0" smtClean="0"/>
              <a:t>Thematisches Arbeiten</a:t>
            </a:r>
          </a:p>
          <a:p>
            <a:r>
              <a:rPr lang="de-DE" sz="1600" dirty="0"/>
              <a:t>Einblick in die Bereiche Schule und </a:t>
            </a:r>
            <a:r>
              <a:rPr lang="de-DE" sz="1600" dirty="0" smtClean="0"/>
              <a:t>Systemik</a:t>
            </a:r>
          </a:p>
          <a:p>
            <a:pPr lvl="0"/>
            <a:r>
              <a:rPr lang="de-DE" sz="1600" dirty="0"/>
              <a:t>Möglichkeit des Perspektivwechsel mit neuen Handlungsstrategien</a:t>
            </a:r>
          </a:p>
          <a:p>
            <a:pPr lvl="0"/>
            <a:r>
              <a:rPr lang="de-DE" sz="1600" dirty="0"/>
              <a:t>Erleben von Bewegung im System Schule für Weiterentwicklung</a:t>
            </a:r>
          </a:p>
          <a:p>
            <a:endParaRPr lang="de-DE" sz="1600" dirty="0"/>
          </a:p>
          <a:p>
            <a:r>
              <a:rPr lang="de-DE" sz="1600" u="sng" dirty="0" smtClean="0"/>
              <a:t>Lobbyarbeit</a:t>
            </a:r>
          </a:p>
          <a:p>
            <a:r>
              <a:rPr lang="de-DE" sz="1600" dirty="0"/>
              <a:t>Thesen und Statements für die politische Arbeit erstellen</a:t>
            </a:r>
          </a:p>
          <a:p>
            <a:endParaRPr lang="de-DE" sz="1600" dirty="0" smtClean="0"/>
          </a:p>
        </p:txBody>
      </p:sp>
    </p:spTree>
    <p:extLst>
      <p:ext uri="{BB962C8B-B14F-4D97-AF65-F5344CB8AC3E}">
        <p14:creationId xmlns:p14="http://schemas.microsoft.com/office/powerpoint/2010/main" val="1223500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56337" y="1246640"/>
            <a:ext cx="10728525" cy="1415772"/>
          </a:xfrm>
          <a:prstGeom prst="rect">
            <a:avLst/>
          </a:prstGeom>
          <a:noFill/>
        </p:spPr>
        <p:txBody>
          <a:bodyPr wrap="square" rtlCol="0">
            <a:spAutoFit/>
          </a:bodyPr>
          <a:lstStyle/>
          <a:p>
            <a:r>
              <a:rPr lang="de-DE" sz="1600" b="1" dirty="0"/>
              <a:t>Systemisches Arbeiten verändert die Schule, Runder Tisch</a:t>
            </a:r>
          </a:p>
          <a:p>
            <a:r>
              <a:rPr lang="de-DE" sz="1200" dirty="0" smtClean="0"/>
              <a:t>Donnerstag, der 17. März 2022</a:t>
            </a:r>
          </a:p>
          <a:p>
            <a:pPr>
              <a:spcBef>
                <a:spcPts val="1200"/>
              </a:spcBef>
            </a:pPr>
            <a:r>
              <a:rPr lang="de-DE" sz="3200" dirty="0" smtClean="0"/>
              <a:t>2. Welche Themen sind für Sie interessant?</a:t>
            </a:r>
          </a:p>
          <a:p>
            <a:endParaRPr lang="de-DE" sz="1600" dirty="0" smtClean="0"/>
          </a:p>
        </p:txBody>
      </p:sp>
      <p:pic>
        <p:nvPicPr>
          <p:cNvPr id="4" name="Bild 7" descr="SG_Logo_2013_mit_wortmarke 7,5 cm"/>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0985" y="439877"/>
            <a:ext cx="2404872" cy="726526"/>
          </a:xfrm>
          <a:prstGeom prst="rect">
            <a:avLst/>
          </a:prstGeom>
          <a:noFill/>
          <a:ln>
            <a:noFill/>
          </a:ln>
        </p:spPr>
      </p:pic>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8304" y="449021"/>
            <a:ext cx="2181225" cy="628650"/>
          </a:xfrm>
          <a:prstGeom prst="rect">
            <a:avLst/>
          </a:prstGeom>
        </p:spPr>
      </p:pic>
      <p:sp>
        <p:nvSpPr>
          <p:cNvPr id="7" name="Textfeld 6"/>
          <p:cNvSpPr txBox="1"/>
          <p:nvPr/>
        </p:nvSpPr>
        <p:spPr>
          <a:xfrm>
            <a:off x="966649" y="2506964"/>
            <a:ext cx="10728525" cy="3539430"/>
          </a:xfrm>
          <a:prstGeom prst="rect">
            <a:avLst/>
          </a:prstGeom>
          <a:noFill/>
        </p:spPr>
        <p:txBody>
          <a:bodyPr wrap="square" rtlCol="0">
            <a:spAutoFit/>
          </a:bodyPr>
          <a:lstStyle/>
          <a:p>
            <a:pPr marL="285750" lvl="0" indent="-285750">
              <a:buFont typeface="Arial" panose="020B0604020202020204" pitchFamily="34" charset="0"/>
              <a:buChar char="•"/>
            </a:pPr>
            <a:r>
              <a:rPr lang="de-DE" sz="1600" dirty="0" smtClean="0"/>
              <a:t>Schule neu denken in Richtung Systemik</a:t>
            </a:r>
          </a:p>
          <a:p>
            <a:pPr marL="285750" lvl="0" indent="-285750">
              <a:buFont typeface="Arial" panose="020B0604020202020204" pitchFamily="34" charset="0"/>
              <a:buChar char="•"/>
            </a:pPr>
            <a:r>
              <a:rPr lang="de-DE" sz="1600" dirty="0" smtClean="0"/>
              <a:t>Öffnung </a:t>
            </a:r>
            <a:r>
              <a:rPr lang="de-DE" sz="1600" dirty="0"/>
              <a:t>der Schule als Chance für </a:t>
            </a:r>
            <a:r>
              <a:rPr lang="de-DE" sz="1600" dirty="0" smtClean="0"/>
              <a:t>Veränderungen</a:t>
            </a:r>
          </a:p>
          <a:p>
            <a:pPr marL="285750" indent="-285750">
              <a:buFont typeface="Arial" panose="020B0604020202020204" pitchFamily="34" charset="0"/>
              <a:buChar char="•"/>
            </a:pPr>
            <a:r>
              <a:rPr lang="de-DE" sz="1600" dirty="0"/>
              <a:t>Perspektivwechsel im „starren“ System Schule erfahren</a:t>
            </a:r>
          </a:p>
          <a:p>
            <a:pPr marL="285750" indent="-285750">
              <a:buFont typeface="Arial" panose="020B0604020202020204" pitchFamily="34" charset="0"/>
              <a:buChar char="•"/>
            </a:pPr>
            <a:r>
              <a:rPr lang="de-DE" sz="1600" dirty="0" smtClean="0"/>
              <a:t>Systemische Inhalte in der </a:t>
            </a:r>
            <a:r>
              <a:rPr lang="de-DE" sz="1600" dirty="0" err="1" smtClean="0"/>
              <a:t>Lehrer_innenaus</a:t>
            </a:r>
            <a:r>
              <a:rPr lang="de-DE" sz="1600" dirty="0" smtClean="0"/>
              <a:t>- und </a:t>
            </a:r>
            <a:r>
              <a:rPr lang="de-DE" sz="1600" dirty="0" err="1" smtClean="0"/>
              <a:t>fortbildung</a:t>
            </a:r>
            <a:r>
              <a:rPr lang="de-DE" sz="1600" dirty="0" smtClean="0"/>
              <a:t> </a:t>
            </a:r>
          </a:p>
          <a:p>
            <a:pPr marL="285750" lvl="0" indent="-285750">
              <a:buFont typeface="Arial" panose="020B0604020202020204" pitchFamily="34" charset="0"/>
              <a:buChar char="•"/>
            </a:pPr>
            <a:r>
              <a:rPr lang="de-DE" sz="1600" dirty="0"/>
              <a:t>Austausch konkreter Methoden</a:t>
            </a:r>
          </a:p>
          <a:p>
            <a:pPr marL="285750" indent="-285750">
              <a:buFont typeface="Arial" panose="020B0604020202020204" pitchFamily="34" charset="0"/>
              <a:buChar char="•"/>
            </a:pPr>
            <a:r>
              <a:rPr lang="de-DE" sz="1600" dirty="0" smtClean="0"/>
              <a:t>Haltung </a:t>
            </a:r>
            <a:r>
              <a:rPr lang="de-DE" sz="1600" dirty="0"/>
              <a:t>in </a:t>
            </a:r>
            <a:r>
              <a:rPr lang="de-DE" sz="1600" dirty="0" smtClean="0"/>
              <a:t>Schule</a:t>
            </a:r>
          </a:p>
          <a:p>
            <a:pPr marL="285750" indent="-285750">
              <a:buFont typeface="Arial" panose="020B0604020202020204" pitchFamily="34" charset="0"/>
              <a:buChar char="•"/>
            </a:pPr>
            <a:r>
              <a:rPr lang="de-DE" sz="1600" dirty="0" smtClean="0"/>
              <a:t>Elternarbeit</a:t>
            </a:r>
          </a:p>
          <a:p>
            <a:pPr marL="285750" lvl="0" indent="-285750">
              <a:buFont typeface="Arial" panose="020B0604020202020204" pitchFamily="34" charset="0"/>
              <a:buChar char="•"/>
            </a:pPr>
            <a:r>
              <a:rPr lang="de-DE" sz="1600" dirty="0"/>
              <a:t>Systemik erfahrbar machen</a:t>
            </a:r>
          </a:p>
          <a:p>
            <a:pPr marL="285750" lvl="0" indent="-285750">
              <a:buFont typeface="Arial" panose="020B0604020202020204" pitchFamily="34" charset="0"/>
              <a:buChar char="•"/>
            </a:pPr>
            <a:r>
              <a:rPr lang="de-DE" sz="1600" dirty="0" smtClean="0"/>
              <a:t>Wo </a:t>
            </a:r>
            <a:r>
              <a:rPr lang="de-DE" sz="1600" dirty="0"/>
              <a:t>und wie können Gelegenheiten für systemisches Denken geschaffen werden?</a:t>
            </a:r>
          </a:p>
          <a:p>
            <a:pPr marL="285750" lvl="0" indent="-285750">
              <a:buFont typeface="Arial" panose="020B0604020202020204" pitchFamily="34" charset="0"/>
              <a:buChar char="•"/>
            </a:pPr>
            <a:r>
              <a:rPr lang="de-DE" sz="1600" dirty="0" smtClean="0"/>
              <a:t>Umdenken </a:t>
            </a:r>
            <a:r>
              <a:rPr lang="de-DE" sz="1600" dirty="0"/>
              <a:t>im </a:t>
            </a:r>
            <a:r>
              <a:rPr lang="de-DE" sz="1600" dirty="0" err="1" smtClean="0"/>
              <a:t>Lehrer_innenkollegium</a:t>
            </a:r>
            <a:r>
              <a:rPr lang="de-DE" sz="1600" dirty="0" smtClean="0"/>
              <a:t> </a:t>
            </a:r>
            <a:r>
              <a:rPr lang="de-DE" sz="1600" dirty="0"/>
              <a:t>hin zum Mehrwert </a:t>
            </a:r>
            <a:r>
              <a:rPr lang="de-DE" sz="1600" dirty="0" smtClean="0"/>
              <a:t>des systemischen Denkens Methoden</a:t>
            </a:r>
          </a:p>
          <a:p>
            <a:pPr marL="285750" lvl="0" indent="-285750">
              <a:buFont typeface="Arial" panose="020B0604020202020204" pitchFamily="34" charset="0"/>
              <a:buChar char="•"/>
            </a:pPr>
            <a:r>
              <a:rPr lang="de-DE" sz="1600" dirty="0" smtClean="0"/>
              <a:t>Vorstellen </a:t>
            </a:r>
            <a:r>
              <a:rPr lang="de-DE" sz="1600" dirty="0"/>
              <a:t>von „</a:t>
            </a:r>
            <a:r>
              <a:rPr lang="de-DE" sz="1600" dirty="0" err="1"/>
              <a:t>best</a:t>
            </a:r>
            <a:r>
              <a:rPr lang="de-DE" sz="1600" dirty="0"/>
              <a:t> </a:t>
            </a:r>
            <a:r>
              <a:rPr lang="de-DE" sz="1600" dirty="0" err="1"/>
              <a:t>practise</a:t>
            </a:r>
            <a:r>
              <a:rPr lang="de-DE" sz="1600" dirty="0"/>
              <a:t>“ des systemischen Arbeitens an </a:t>
            </a:r>
            <a:r>
              <a:rPr lang="de-DE" sz="1600" dirty="0" smtClean="0"/>
              <a:t>Schule, insgesamt </a:t>
            </a:r>
            <a:r>
              <a:rPr lang="de-DE" sz="1600" dirty="0"/>
              <a:t>je konkreter, desto </a:t>
            </a:r>
            <a:r>
              <a:rPr lang="de-DE" sz="1600" dirty="0" smtClean="0"/>
              <a:t>besser</a:t>
            </a:r>
          </a:p>
          <a:p>
            <a:pPr marL="285750" indent="-285750">
              <a:buFont typeface="Arial" panose="020B0604020202020204" pitchFamily="34" charset="0"/>
              <a:buChar char="•"/>
            </a:pPr>
            <a:r>
              <a:rPr lang="de-DE" sz="1600" dirty="0"/>
              <a:t>Schaffen verbindlicher Strukturen, vielleicht irgendwann in der Zukunft ein SG-Siegel Systemische Schule</a:t>
            </a:r>
          </a:p>
          <a:p>
            <a:pPr marL="285750" indent="-285750">
              <a:buFont typeface="Arial" panose="020B0604020202020204" pitchFamily="34" charset="0"/>
              <a:buChar char="•"/>
            </a:pPr>
            <a:r>
              <a:rPr lang="de-DE" sz="1600" dirty="0" smtClean="0"/>
              <a:t>Fortbildung zu systemischen Themen</a:t>
            </a:r>
            <a:endParaRPr lang="de-DE" sz="1600" dirty="0"/>
          </a:p>
          <a:p>
            <a:pPr marL="285750" indent="-285750">
              <a:buFont typeface="Arial" panose="020B0604020202020204" pitchFamily="34" charset="0"/>
              <a:buChar char="•"/>
            </a:pPr>
            <a:r>
              <a:rPr lang="de-DE" sz="1600" dirty="0" smtClean="0"/>
              <a:t>Lobbyarbeit, Praxiserfahrungen für Theorie und Politik nutzen</a:t>
            </a:r>
          </a:p>
        </p:txBody>
      </p:sp>
    </p:spTree>
    <p:extLst>
      <p:ext uri="{BB962C8B-B14F-4D97-AF65-F5344CB8AC3E}">
        <p14:creationId xmlns:p14="http://schemas.microsoft.com/office/powerpoint/2010/main" val="3750065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56339" y="1241574"/>
            <a:ext cx="10728525" cy="1415772"/>
          </a:xfrm>
          <a:prstGeom prst="rect">
            <a:avLst/>
          </a:prstGeom>
          <a:noFill/>
        </p:spPr>
        <p:txBody>
          <a:bodyPr wrap="square" rtlCol="0">
            <a:spAutoFit/>
          </a:bodyPr>
          <a:lstStyle/>
          <a:p>
            <a:r>
              <a:rPr lang="de-DE" sz="1600" b="1" dirty="0"/>
              <a:t>Systemisches Arbeiten verändert die Schule, Runder Tisch</a:t>
            </a:r>
          </a:p>
          <a:p>
            <a:r>
              <a:rPr lang="de-DE" sz="1200" dirty="0" smtClean="0"/>
              <a:t>Donnerstag, der 17. März 2022</a:t>
            </a:r>
          </a:p>
          <a:p>
            <a:pPr>
              <a:spcBef>
                <a:spcPts val="1200"/>
              </a:spcBef>
            </a:pPr>
            <a:r>
              <a:rPr lang="de-DE" sz="3200" dirty="0" smtClean="0"/>
              <a:t>3. Wie können die Themen bearbeitet werden? </a:t>
            </a:r>
            <a:endParaRPr lang="de-DE" sz="2000" dirty="0" smtClean="0"/>
          </a:p>
          <a:p>
            <a:endParaRPr lang="de-DE" sz="1600" dirty="0" smtClean="0"/>
          </a:p>
        </p:txBody>
      </p:sp>
      <p:pic>
        <p:nvPicPr>
          <p:cNvPr id="4" name="Bild 7" descr="SG_Logo_2013_mit_wortmarke 7,5 cm"/>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9273" y="425108"/>
            <a:ext cx="2404872" cy="726526"/>
          </a:xfrm>
          <a:prstGeom prst="rect">
            <a:avLst/>
          </a:prstGeom>
          <a:noFill/>
          <a:ln>
            <a:noFill/>
          </a:ln>
        </p:spPr>
      </p:pic>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371" y="442698"/>
            <a:ext cx="2181225" cy="628650"/>
          </a:xfrm>
          <a:prstGeom prst="rect">
            <a:avLst/>
          </a:prstGeom>
        </p:spPr>
      </p:pic>
      <p:sp>
        <p:nvSpPr>
          <p:cNvPr id="7" name="Textfeld 6"/>
          <p:cNvSpPr txBox="1"/>
          <p:nvPr/>
        </p:nvSpPr>
        <p:spPr>
          <a:xfrm>
            <a:off x="975795" y="2513052"/>
            <a:ext cx="10728525" cy="3293209"/>
          </a:xfrm>
          <a:prstGeom prst="rect">
            <a:avLst/>
          </a:prstGeom>
          <a:noFill/>
        </p:spPr>
        <p:txBody>
          <a:bodyPr wrap="square" rtlCol="0">
            <a:spAutoFit/>
          </a:bodyPr>
          <a:lstStyle/>
          <a:p>
            <a:r>
              <a:rPr lang="de-DE" sz="1600" u="sng" dirty="0" smtClean="0"/>
              <a:t>Strukturelles</a:t>
            </a:r>
          </a:p>
          <a:p>
            <a:pPr marL="285750" indent="-285750">
              <a:buFont typeface="Arial" panose="020B0604020202020204" pitchFamily="34" charset="0"/>
              <a:buChar char="•"/>
            </a:pPr>
            <a:r>
              <a:rPr lang="de-DE" sz="1600" dirty="0"/>
              <a:t>Runde Tische 4x im Jahr</a:t>
            </a:r>
          </a:p>
          <a:p>
            <a:pPr marL="285750" indent="-285750">
              <a:buFont typeface="Arial" panose="020B0604020202020204" pitchFamily="34" charset="0"/>
              <a:buChar char="•"/>
            </a:pPr>
            <a:r>
              <a:rPr lang="de-DE" sz="1600" dirty="0" smtClean="0"/>
              <a:t>Ziele am Runden Tisch finden und formulieren</a:t>
            </a:r>
          </a:p>
          <a:p>
            <a:pPr marL="285750" indent="-285750">
              <a:buFont typeface="Arial" panose="020B0604020202020204" pitchFamily="34" charset="0"/>
              <a:buChar char="•"/>
            </a:pPr>
            <a:r>
              <a:rPr lang="de-DE" sz="1600" dirty="0" smtClean="0"/>
              <a:t>Angebote austauschen, Übersichten erstellen</a:t>
            </a:r>
          </a:p>
          <a:p>
            <a:pPr marL="285750" indent="-285750">
              <a:buFont typeface="Arial" panose="020B0604020202020204" pitchFamily="34" charset="0"/>
              <a:buChar char="•"/>
            </a:pPr>
            <a:r>
              <a:rPr lang="de-DE" sz="1600" dirty="0" smtClean="0"/>
              <a:t>Impulsvorträge, Austausch und weitere Bearbeitung in Breakoutrooms</a:t>
            </a:r>
          </a:p>
          <a:p>
            <a:pPr marL="285750" indent="-285750">
              <a:buFont typeface="Arial" panose="020B0604020202020204" pitchFamily="34" charset="0"/>
              <a:buChar char="•"/>
            </a:pPr>
            <a:r>
              <a:rPr lang="de-DE" sz="1600" dirty="0"/>
              <a:t>Wechsel zwischen Groß- und Kleingruppe im Digitalformat</a:t>
            </a:r>
          </a:p>
          <a:p>
            <a:pPr marL="285750" indent="-285750">
              <a:buFont typeface="Arial" panose="020B0604020202020204" pitchFamily="34" charset="0"/>
              <a:buChar char="•"/>
            </a:pPr>
            <a:r>
              <a:rPr lang="de-DE" sz="1600" dirty="0"/>
              <a:t>Implementieren von Netzwerktreffen, Professionstreffen und </a:t>
            </a:r>
            <a:r>
              <a:rPr lang="de-DE" sz="1600" dirty="0" smtClean="0"/>
              <a:t>professionsübergreifenden </a:t>
            </a:r>
            <a:r>
              <a:rPr lang="de-DE" sz="1600" dirty="0"/>
              <a:t>Treffen in regelmäßigen </a:t>
            </a:r>
            <a:r>
              <a:rPr lang="de-DE" sz="1600" dirty="0" smtClean="0"/>
              <a:t>Abständen</a:t>
            </a:r>
          </a:p>
          <a:p>
            <a:pPr marL="285750" indent="-285750">
              <a:buFont typeface="Arial" panose="020B0604020202020204" pitchFamily="34" charset="0"/>
              <a:buChar char="•"/>
            </a:pPr>
            <a:r>
              <a:rPr lang="de-DE" sz="1600" dirty="0" smtClean="0"/>
              <a:t>Kleingruppen </a:t>
            </a:r>
            <a:r>
              <a:rPr lang="de-DE" sz="1600" dirty="0"/>
              <a:t>mit gleichen Tätigkeitsfeldern, Kleingruppen mit unterschiedlicher </a:t>
            </a:r>
            <a:r>
              <a:rPr lang="de-DE" sz="1600" dirty="0" smtClean="0"/>
              <a:t>Expertise</a:t>
            </a:r>
          </a:p>
          <a:p>
            <a:pPr marL="285750" indent="-285750">
              <a:buFont typeface="Arial" panose="020B0604020202020204" pitchFamily="34" charset="0"/>
              <a:buChar char="•"/>
            </a:pPr>
            <a:endParaRPr lang="de-DE" sz="1600" dirty="0"/>
          </a:p>
          <a:p>
            <a:r>
              <a:rPr lang="de-DE" sz="1600" u="sng" dirty="0" smtClean="0"/>
              <a:t>Inhaltliches</a:t>
            </a:r>
          </a:p>
          <a:p>
            <a:pPr marL="285750" indent="-285750">
              <a:buFont typeface="Arial" panose="020B0604020202020204" pitchFamily="34" charset="0"/>
              <a:buChar char="•"/>
            </a:pPr>
            <a:r>
              <a:rPr lang="de-DE" sz="1600" dirty="0"/>
              <a:t>Roter Faden durch die gemeinsame </a:t>
            </a:r>
            <a:r>
              <a:rPr lang="de-DE" sz="1600" dirty="0" smtClean="0"/>
              <a:t>Arbeit</a:t>
            </a:r>
          </a:p>
          <a:p>
            <a:pPr marL="285750" indent="-285750">
              <a:buFont typeface="Arial" panose="020B0604020202020204" pitchFamily="34" charset="0"/>
              <a:buChar char="•"/>
            </a:pPr>
            <a:r>
              <a:rPr lang="de-DE" sz="1600" dirty="0"/>
              <a:t>Aus der Praxis in die Theorie durch die DGSF und SG, zurück in die Praxis</a:t>
            </a:r>
          </a:p>
          <a:p>
            <a:pPr marL="285750" indent="-285750">
              <a:buFont typeface="Arial" panose="020B0604020202020204" pitchFamily="34" charset="0"/>
              <a:buChar char="•"/>
            </a:pPr>
            <a:r>
              <a:rPr lang="de-DE" sz="1600" dirty="0" smtClean="0"/>
              <a:t>Zielorientiertes, nachhaltiges Arbeiten</a:t>
            </a:r>
            <a:endParaRPr lang="de-DE" sz="1600" dirty="0" smtClean="0">
              <a:latin typeface="Open sans"/>
            </a:endParaRPr>
          </a:p>
        </p:txBody>
      </p:sp>
    </p:spTree>
    <p:extLst>
      <p:ext uri="{BB962C8B-B14F-4D97-AF65-F5344CB8AC3E}">
        <p14:creationId xmlns:p14="http://schemas.microsoft.com/office/powerpoint/2010/main" val="4048258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56339" y="1216756"/>
            <a:ext cx="10728525" cy="1415772"/>
          </a:xfrm>
          <a:prstGeom prst="rect">
            <a:avLst/>
          </a:prstGeom>
          <a:noFill/>
        </p:spPr>
        <p:txBody>
          <a:bodyPr wrap="square" rtlCol="0">
            <a:spAutoFit/>
          </a:bodyPr>
          <a:lstStyle/>
          <a:p>
            <a:r>
              <a:rPr lang="de-DE" sz="1600" b="1" dirty="0"/>
              <a:t>Systemisches Arbeiten verändert die Schule, Runder Tisch</a:t>
            </a:r>
          </a:p>
          <a:p>
            <a:r>
              <a:rPr lang="de-DE" sz="1200" dirty="0" smtClean="0"/>
              <a:t>Donnerstag, der 17. März 2022</a:t>
            </a:r>
          </a:p>
          <a:p>
            <a:pPr>
              <a:spcBef>
                <a:spcPts val="1200"/>
              </a:spcBef>
            </a:pPr>
            <a:r>
              <a:rPr lang="de-DE" sz="3200" dirty="0" smtClean="0"/>
              <a:t>4. Was sollte geschehen und was nicht? </a:t>
            </a:r>
            <a:endParaRPr lang="de-DE" sz="2000" dirty="0" smtClean="0"/>
          </a:p>
          <a:p>
            <a:endParaRPr lang="de-DE" sz="1600" dirty="0" smtClean="0"/>
          </a:p>
        </p:txBody>
      </p:sp>
      <p:pic>
        <p:nvPicPr>
          <p:cNvPr id="4" name="Bild 7" descr="SG_Logo_2013_mit_wortmarke 7,5 cm"/>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9273" y="379898"/>
            <a:ext cx="2404872" cy="726526"/>
          </a:xfrm>
          <a:prstGeom prst="rect">
            <a:avLst/>
          </a:prstGeom>
          <a:noFill/>
          <a:ln>
            <a:noFill/>
          </a:ln>
        </p:spPr>
      </p:pic>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3795" y="402849"/>
            <a:ext cx="2181225" cy="628650"/>
          </a:xfrm>
          <a:prstGeom prst="rect">
            <a:avLst/>
          </a:prstGeom>
        </p:spPr>
      </p:pic>
      <p:sp>
        <p:nvSpPr>
          <p:cNvPr id="7" name="Textfeld 6"/>
          <p:cNvSpPr txBox="1"/>
          <p:nvPr/>
        </p:nvSpPr>
        <p:spPr>
          <a:xfrm>
            <a:off x="966651" y="2484120"/>
            <a:ext cx="10728525" cy="4062651"/>
          </a:xfrm>
          <a:prstGeom prst="rect">
            <a:avLst/>
          </a:prstGeom>
          <a:noFill/>
        </p:spPr>
        <p:txBody>
          <a:bodyPr wrap="square" rtlCol="0">
            <a:spAutoFit/>
          </a:bodyPr>
          <a:lstStyle/>
          <a:p>
            <a:r>
              <a:rPr lang="de-DE" sz="1600" u="sng" dirty="0"/>
              <a:t>Was sollte geschehen? </a:t>
            </a:r>
          </a:p>
          <a:p>
            <a:pPr marL="285750" indent="-285750">
              <a:buFont typeface="Arial" panose="020B0604020202020204" pitchFamily="34" charset="0"/>
              <a:buChar char="•"/>
            </a:pPr>
            <a:r>
              <a:rPr lang="de-DE" sz="1600" dirty="0" smtClean="0"/>
              <a:t>eine </a:t>
            </a:r>
            <a:r>
              <a:rPr lang="de-DE" sz="1600" dirty="0"/>
              <a:t>zeitnahe </a:t>
            </a:r>
            <a:r>
              <a:rPr lang="de-DE" sz="1600" dirty="0" smtClean="0"/>
              <a:t>Fortsetzung</a:t>
            </a:r>
          </a:p>
          <a:p>
            <a:pPr marL="285750" lvl="0" indent="-285750">
              <a:buFont typeface="Arial" panose="020B0604020202020204" pitchFamily="34" charset="0"/>
              <a:buChar char="•"/>
            </a:pPr>
            <a:r>
              <a:rPr lang="de-DE" sz="1600" dirty="0" smtClean="0"/>
              <a:t>etwas </a:t>
            </a:r>
            <a:r>
              <a:rPr lang="de-DE" sz="1600" dirty="0"/>
              <a:t>Nachhaltiges/Zielorientiertes soll als Ergebnis </a:t>
            </a:r>
            <a:r>
              <a:rPr lang="de-DE" sz="1600" dirty="0" smtClean="0"/>
              <a:t>rauskommen</a:t>
            </a:r>
          </a:p>
          <a:p>
            <a:pPr marL="285750" lvl="0" indent="-285750">
              <a:buFont typeface="Arial" panose="020B0604020202020204" pitchFamily="34" charset="0"/>
              <a:buChar char="•"/>
            </a:pPr>
            <a:r>
              <a:rPr lang="de-DE" sz="1600" dirty="0" smtClean="0"/>
              <a:t>Wunsch nach Selbstwirksamkeitserleben: „an </a:t>
            </a:r>
            <a:r>
              <a:rPr lang="de-DE" sz="1600" dirty="0"/>
              <a:t>diesem Fortschritt habe ich mitgewirkt“.</a:t>
            </a:r>
          </a:p>
          <a:p>
            <a:pPr marL="285750" lvl="0" indent="-285750">
              <a:buFont typeface="Arial" panose="020B0604020202020204" pitchFamily="34" charset="0"/>
              <a:buChar char="•"/>
            </a:pPr>
            <a:r>
              <a:rPr lang="de-DE" sz="1600" dirty="0" smtClean="0"/>
              <a:t>Inspiration: was </a:t>
            </a:r>
            <a:r>
              <a:rPr lang="de-DE" sz="1600" dirty="0"/>
              <a:t>macht die DGSF und die SG, wie sieht systemisches Denken aus?</a:t>
            </a:r>
          </a:p>
          <a:p>
            <a:pPr marL="285750" lvl="0" indent="-285750">
              <a:buFont typeface="Arial" panose="020B0604020202020204" pitchFamily="34" charset="0"/>
              <a:buChar char="•"/>
            </a:pPr>
            <a:r>
              <a:rPr lang="de-DE" sz="1600" dirty="0"/>
              <a:t>Schnittstellen </a:t>
            </a:r>
            <a:r>
              <a:rPr lang="de-DE" sz="1600" dirty="0" smtClean="0"/>
              <a:t>finden</a:t>
            </a:r>
            <a:r>
              <a:rPr lang="de-DE" sz="1600" dirty="0"/>
              <a:t>, mit denen sich alle identifizieren </a:t>
            </a:r>
            <a:r>
              <a:rPr lang="de-DE" sz="1600" dirty="0" smtClean="0"/>
              <a:t>können</a:t>
            </a:r>
          </a:p>
          <a:p>
            <a:pPr marL="285750" lvl="0" indent="-285750">
              <a:buFont typeface="Arial" panose="020B0604020202020204" pitchFamily="34" charset="0"/>
              <a:buChar char="•"/>
            </a:pPr>
            <a:r>
              <a:rPr lang="de-DE" sz="1600" dirty="0"/>
              <a:t>Themenauswahl/ -wünsche zusammenstellen, Erstellen eines bedarfsgerechten Rankings</a:t>
            </a:r>
          </a:p>
          <a:p>
            <a:pPr marL="285750" indent="-285750">
              <a:buFont typeface="Arial" panose="020B0604020202020204" pitchFamily="34" charset="0"/>
              <a:buChar char="•"/>
            </a:pPr>
            <a:r>
              <a:rPr lang="de-DE" sz="1600" dirty="0"/>
              <a:t>Treffen 3-4 mal </a:t>
            </a:r>
            <a:r>
              <a:rPr lang="de-DE" sz="1600" dirty="0" smtClean="0"/>
              <a:t>jährlich</a:t>
            </a:r>
          </a:p>
          <a:p>
            <a:pPr marL="285750" lvl="0" indent="-285750">
              <a:buFont typeface="Arial" panose="020B0604020202020204" pitchFamily="34" charset="0"/>
              <a:buChar char="•"/>
            </a:pPr>
            <a:r>
              <a:rPr lang="de-DE" sz="1600" dirty="0" smtClean="0"/>
              <a:t>Roter Faden </a:t>
            </a:r>
            <a:endParaRPr lang="de-DE" sz="1600" dirty="0"/>
          </a:p>
          <a:p>
            <a:endParaRPr lang="de-DE" sz="1600" dirty="0"/>
          </a:p>
          <a:p>
            <a:r>
              <a:rPr lang="de-DE" sz="1600" u="sng" dirty="0"/>
              <a:t>Was sollte nicht geschehen?</a:t>
            </a:r>
          </a:p>
          <a:p>
            <a:pPr marL="285750" indent="-285750">
              <a:buFont typeface="Arial" panose="020B0604020202020204" pitchFamily="34" charset="0"/>
              <a:buChar char="•"/>
            </a:pPr>
            <a:r>
              <a:rPr lang="de-DE" sz="1600" dirty="0" smtClean="0"/>
              <a:t>ein </a:t>
            </a:r>
            <a:r>
              <a:rPr lang="de-DE" sz="1600" dirty="0"/>
              <a:t>Fehlen diese </a:t>
            </a:r>
            <a:r>
              <a:rPr lang="de-DE" sz="1600" dirty="0" smtClean="0"/>
              <a:t>Formates</a:t>
            </a:r>
          </a:p>
          <a:p>
            <a:pPr marL="285750" lvl="0" indent="-285750">
              <a:buFont typeface="Arial" panose="020B0604020202020204" pitchFamily="34" charset="0"/>
              <a:buChar char="•"/>
            </a:pPr>
            <a:r>
              <a:rPr lang="de-DE" sz="1600" dirty="0"/>
              <a:t>d</a:t>
            </a:r>
            <a:r>
              <a:rPr lang="de-DE" sz="1600" dirty="0" smtClean="0"/>
              <a:t>ass </a:t>
            </a:r>
            <a:r>
              <a:rPr lang="de-DE" sz="1600" dirty="0"/>
              <a:t>es </a:t>
            </a:r>
            <a:r>
              <a:rPr lang="de-DE" sz="1600" dirty="0" smtClean="0"/>
              <a:t>wieder verpufft </a:t>
            </a:r>
            <a:r>
              <a:rPr lang="de-DE" sz="1600" dirty="0"/>
              <a:t>bzw. wieder </a:t>
            </a:r>
            <a:r>
              <a:rPr lang="de-DE" sz="1600" dirty="0" smtClean="0"/>
              <a:t>einschläft</a:t>
            </a:r>
          </a:p>
          <a:p>
            <a:pPr lvl="0"/>
            <a:endParaRPr lang="de-DE" dirty="0"/>
          </a:p>
          <a:p>
            <a:endParaRPr lang="de-DE" sz="1600" dirty="0">
              <a:latin typeface="Open sans"/>
            </a:endParaRPr>
          </a:p>
          <a:p>
            <a:endParaRPr lang="de-DE" sz="1600" dirty="0" smtClean="0">
              <a:latin typeface="Open sans"/>
            </a:endParaRPr>
          </a:p>
        </p:txBody>
      </p:sp>
    </p:spTree>
    <p:extLst>
      <p:ext uri="{BB962C8B-B14F-4D97-AF65-F5344CB8AC3E}">
        <p14:creationId xmlns:p14="http://schemas.microsoft.com/office/powerpoint/2010/main" val="2428436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739</Words>
  <Application>Microsoft Office PowerPoint</Application>
  <PresentationFormat>Breitbild</PresentationFormat>
  <Paragraphs>86</Paragraphs>
  <Slides>7</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Calibri Light</vt:lpstr>
      <vt:lpstr>Open sans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Liane Kanter</dc:creator>
  <cp:lastModifiedBy>DGSF e.V. Kalender</cp:lastModifiedBy>
  <cp:revision>72</cp:revision>
  <dcterms:created xsi:type="dcterms:W3CDTF">2021-06-22T09:23:51Z</dcterms:created>
  <dcterms:modified xsi:type="dcterms:W3CDTF">2022-04-14T08:00:09Z</dcterms:modified>
</cp:coreProperties>
</file>